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DM Sans" panose="020F0502020204030204" pitchFamily="2" charset="0"/>
      <p:regular r:id="rId13"/>
    </p:embeddedFont>
    <p:embeddedFont>
      <p:font typeface="DM Sans Bold" panose="020B0604020202020204" charset="0"/>
      <p:regular r:id="rId14"/>
    </p:embeddedFont>
    <p:embeddedFont>
      <p:font typeface="Saira Condensed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8" d="100"/>
          <a:sy n="38" d="100"/>
        </p:scale>
        <p:origin x="102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78.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slides/_rels/slide11.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5.svg"/><Relationship Id="rId5" Type="http://schemas.openxmlformats.org/officeDocument/2006/relationships/image" Target="../media/image84.png"/><Relationship Id="rId10" Type="http://schemas.openxmlformats.org/officeDocument/2006/relationships/image" Target="../media/image18.svg"/><Relationship Id="rId4" Type="http://schemas.openxmlformats.org/officeDocument/2006/relationships/image" Target="../media/image83.sv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3.svg"/><Relationship Id="rId17" Type="http://schemas.openxmlformats.org/officeDocument/2006/relationships/image" Target="../media/image20.svg"/><Relationship Id="rId2" Type="http://schemas.openxmlformats.org/officeDocument/2006/relationships/image" Target="../media/image1.jpeg"/><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2.png"/><Relationship Id="rId5" Type="http://schemas.openxmlformats.org/officeDocument/2006/relationships/image" Target="../media/image13.png"/><Relationship Id="rId1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0.svg"/><Relationship Id="rId2" Type="http://schemas.openxmlformats.org/officeDocument/2006/relationships/image" Target="../media/image1.jpeg"/><Relationship Id="rId16"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19.png"/><Relationship Id="rId5" Type="http://schemas.openxmlformats.org/officeDocument/2006/relationships/image" Target="../media/image23.png"/><Relationship Id="rId15" Type="http://schemas.openxmlformats.org/officeDocument/2006/relationships/image" Target="../media/image17.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0.svg"/></Relationships>
</file>

<file path=ppt/slides/_rels/slide4.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17.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0.jpe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41.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6.svg"/><Relationship Id="rId4" Type="http://schemas.openxmlformats.org/officeDocument/2006/relationships/image" Target="../media/image42.svg"/><Relationship Id="rId9" Type="http://schemas.openxmlformats.org/officeDocument/2006/relationships/image" Target="../media/image45.png"/></Relationships>
</file>

<file path=ppt/slides/_rels/slide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18" Type="http://schemas.openxmlformats.org/officeDocument/2006/relationships/image" Target="../media/image18.svg"/><Relationship Id="rId3" Type="http://schemas.openxmlformats.org/officeDocument/2006/relationships/image" Target="../media/image17.png"/><Relationship Id="rId7" Type="http://schemas.openxmlformats.org/officeDocument/2006/relationships/image" Target="../media/image50.svg"/><Relationship Id="rId12" Type="http://schemas.openxmlformats.org/officeDocument/2006/relationships/image" Target="../media/image55.png"/><Relationship Id="rId17" Type="http://schemas.openxmlformats.org/officeDocument/2006/relationships/image" Target="../media/image60.svg"/><Relationship Id="rId2" Type="http://schemas.openxmlformats.org/officeDocument/2006/relationships/image" Target="../media/image1.jpeg"/><Relationship Id="rId16"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54.svg"/><Relationship Id="rId5" Type="http://schemas.openxmlformats.org/officeDocument/2006/relationships/image" Target="../media/image48.svg"/><Relationship Id="rId15" Type="http://schemas.openxmlformats.org/officeDocument/2006/relationships/image" Target="../media/image58.svg"/><Relationship Id="rId10" Type="http://schemas.openxmlformats.org/officeDocument/2006/relationships/image" Target="../media/image53.png"/><Relationship Id="rId4" Type="http://schemas.openxmlformats.org/officeDocument/2006/relationships/image" Target="../media/image47.svg"/><Relationship Id="rId9" Type="http://schemas.openxmlformats.org/officeDocument/2006/relationships/image" Target="../media/image52.svg"/><Relationship Id="rId14" Type="http://schemas.openxmlformats.org/officeDocument/2006/relationships/image" Target="../media/image57.png"/></Relationships>
</file>

<file path=ppt/slides/_rels/slide7.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69.png"/><Relationship Id="rId10" Type="http://schemas.openxmlformats.org/officeDocument/2006/relationships/image" Target="../media/image66.svg"/><Relationship Id="rId4" Type="http://schemas.openxmlformats.org/officeDocument/2006/relationships/image" Target="../media/image14.svg"/><Relationship Id="rId9" Type="http://schemas.openxmlformats.org/officeDocument/2006/relationships/image" Target="../media/image65.png"/><Relationship Id="rId14"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6.png"/><Relationship Id="rId3" Type="http://schemas.openxmlformats.org/officeDocument/2006/relationships/image" Target="../media/image70.png"/><Relationship Id="rId7" Type="http://schemas.openxmlformats.org/officeDocument/2006/relationships/image" Target="../media/image72.png"/><Relationship Id="rId12" Type="http://schemas.openxmlformats.org/officeDocument/2006/relationships/image" Target="../media/image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7.png"/><Relationship Id="rId5" Type="http://schemas.openxmlformats.org/officeDocument/2006/relationships/image" Target="../media/image17.png"/><Relationship Id="rId10" Type="http://schemas.openxmlformats.org/officeDocument/2006/relationships/image" Target="../media/image75.svg"/><Relationship Id="rId4" Type="http://schemas.openxmlformats.org/officeDocument/2006/relationships/image" Target="../media/image71.svg"/><Relationship Id="rId9" Type="http://schemas.openxmlformats.org/officeDocument/2006/relationships/image" Target="../media/image74.png"/><Relationship Id="rId14" Type="http://schemas.openxmlformats.org/officeDocument/2006/relationships/image" Target="../media/image77.svg"/></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3" Type="http://schemas.openxmlformats.org/officeDocument/2006/relationships/image" Target="../media/image17.png"/><Relationship Id="rId7" Type="http://schemas.openxmlformats.org/officeDocument/2006/relationships/image" Target="../media/image52.svg"/><Relationship Id="rId12" Type="http://schemas.openxmlformats.org/officeDocument/2006/relationships/image" Target="../media/image57.png"/><Relationship Id="rId17" Type="http://schemas.openxmlformats.org/officeDocument/2006/relationships/image" Target="../media/image47.svg"/><Relationship Id="rId2" Type="http://schemas.openxmlformats.org/officeDocument/2006/relationships/image" Target="../media/image1.jpeg"/><Relationship Id="rId16"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svg"/><Relationship Id="rId15" Type="http://schemas.openxmlformats.org/officeDocument/2006/relationships/image" Target="../media/image60.svg"/><Relationship Id="rId10" Type="http://schemas.openxmlformats.org/officeDocument/2006/relationships/image" Target="../media/image55.png"/><Relationship Id="rId4" Type="http://schemas.openxmlformats.org/officeDocument/2006/relationships/image" Target="../media/image49.svg"/><Relationship Id="rId9" Type="http://schemas.openxmlformats.org/officeDocument/2006/relationships/image" Target="../media/image54.svg"/><Relationship Id="rId1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8100000">
            <a:off x="16097123" y="374228"/>
            <a:ext cx="1168768" cy="7420749"/>
          </a:xfrm>
          <a:custGeom>
            <a:avLst/>
            <a:gdLst/>
            <a:ahLst/>
            <a:cxnLst/>
            <a:rect l="l" t="t" r="r" b="b"/>
            <a:pathLst>
              <a:path w="1168768" h="7420749">
                <a:moveTo>
                  <a:pt x="0" y="0"/>
                </a:moveTo>
                <a:lnTo>
                  <a:pt x="1168768" y="0"/>
                </a:lnTo>
                <a:lnTo>
                  <a:pt x="1168768" y="7420750"/>
                </a:lnTo>
                <a:lnTo>
                  <a:pt x="0" y="7420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798939">
            <a:off x="16427194" y="1690550"/>
            <a:ext cx="1326596" cy="8422834"/>
          </a:xfrm>
          <a:custGeom>
            <a:avLst/>
            <a:gdLst/>
            <a:ahLst/>
            <a:cxnLst/>
            <a:rect l="l" t="t" r="r" b="b"/>
            <a:pathLst>
              <a:path w="1326596" h="8422834">
                <a:moveTo>
                  <a:pt x="0" y="0"/>
                </a:moveTo>
                <a:lnTo>
                  <a:pt x="1326597" y="0"/>
                </a:lnTo>
                <a:lnTo>
                  <a:pt x="1326597" y="8422835"/>
                </a:lnTo>
                <a:lnTo>
                  <a:pt x="0" y="84228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rot="-8100000">
            <a:off x="15204538" y="6341698"/>
            <a:ext cx="5067740" cy="5067740"/>
            <a:chOff x="0" y="0"/>
            <a:chExt cx="6350000" cy="6350000"/>
          </a:xfrm>
        </p:grpSpPr>
        <p:sp>
          <p:nvSpPr>
            <p:cNvPr id="6" name="Freeform 6"/>
            <p:cNvSpPr/>
            <p:nvPr/>
          </p:nvSpPr>
          <p:spPr>
            <a:xfrm>
              <a:off x="0" y="0"/>
              <a:ext cx="6350000" cy="6350000"/>
            </a:xfrm>
            <a:custGeom>
              <a:avLst/>
              <a:gdLst/>
              <a:ahLst/>
              <a:cxnLst/>
              <a:rect l="l" t="t" r="r" b="b"/>
              <a:pathLst>
                <a:path w="6350000" h="6350000">
                  <a:moveTo>
                    <a:pt x="0" y="6350000"/>
                  </a:moveTo>
                  <a:lnTo>
                    <a:pt x="6350000" y="6350000"/>
                  </a:lnTo>
                  <a:lnTo>
                    <a:pt x="6350000" y="0"/>
                  </a:lnTo>
                  <a:cubicBezTo>
                    <a:pt x="2843530" y="0"/>
                    <a:pt x="0" y="2843530"/>
                    <a:pt x="0" y="6350000"/>
                  </a:cubicBezTo>
                  <a:close/>
                </a:path>
              </a:pathLst>
            </a:custGeom>
            <a:blipFill>
              <a:blip r:embed="rId5"/>
              <a:stretch>
                <a:fillRect l="-60497" r="-60497"/>
              </a:stretch>
            </a:blipFill>
          </p:spPr>
        </p:sp>
      </p:grpSp>
      <p:grpSp>
        <p:nvGrpSpPr>
          <p:cNvPr id="7" name="Group 7"/>
          <p:cNvGrpSpPr/>
          <p:nvPr/>
        </p:nvGrpSpPr>
        <p:grpSpPr>
          <a:xfrm rot="2700000">
            <a:off x="15195761" y="-1122438"/>
            <a:ext cx="5067740" cy="5067740"/>
            <a:chOff x="0" y="0"/>
            <a:chExt cx="6350000" cy="6350000"/>
          </a:xfrm>
        </p:grpSpPr>
        <p:sp>
          <p:nvSpPr>
            <p:cNvPr id="8" name="Freeform 8"/>
            <p:cNvSpPr/>
            <p:nvPr/>
          </p:nvSpPr>
          <p:spPr>
            <a:xfrm>
              <a:off x="0" y="0"/>
              <a:ext cx="6350000" cy="6350000"/>
            </a:xfrm>
            <a:custGeom>
              <a:avLst/>
              <a:gdLst/>
              <a:ahLst/>
              <a:cxnLst/>
              <a:rect l="l" t="t" r="r" b="b"/>
              <a:pathLst>
                <a:path w="6350000" h="6350000">
                  <a:moveTo>
                    <a:pt x="0" y="6350000"/>
                  </a:moveTo>
                  <a:lnTo>
                    <a:pt x="6350000" y="6350000"/>
                  </a:lnTo>
                  <a:lnTo>
                    <a:pt x="6350000" y="0"/>
                  </a:lnTo>
                  <a:cubicBezTo>
                    <a:pt x="2843530" y="0"/>
                    <a:pt x="0" y="2843530"/>
                    <a:pt x="0" y="6350000"/>
                  </a:cubicBezTo>
                  <a:close/>
                </a:path>
              </a:pathLst>
            </a:custGeom>
            <a:blipFill>
              <a:blip r:embed="rId6"/>
              <a:stretch>
                <a:fillRect l="-61731" r="-61731"/>
              </a:stretch>
            </a:blipFill>
          </p:spPr>
        </p:sp>
      </p:grpSp>
      <p:grpSp>
        <p:nvGrpSpPr>
          <p:cNvPr id="9" name="Group 9"/>
          <p:cNvGrpSpPr/>
          <p:nvPr/>
        </p:nvGrpSpPr>
        <p:grpSpPr>
          <a:xfrm rot="-2700000">
            <a:off x="10526556" y="2238876"/>
            <a:ext cx="5815082" cy="5815082"/>
            <a:chOff x="0" y="0"/>
            <a:chExt cx="6350000" cy="6350000"/>
          </a:xfrm>
        </p:grpSpPr>
        <p:sp>
          <p:nvSpPr>
            <p:cNvPr id="10" name="Freeform 10"/>
            <p:cNvSpPr/>
            <p:nvPr/>
          </p:nvSpPr>
          <p:spPr>
            <a:xfrm>
              <a:off x="0" y="0"/>
              <a:ext cx="6350000" cy="6350000"/>
            </a:xfrm>
            <a:custGeom>
              <a:avLst/>
              <a:gdLst/>
              <a:ahLst/>
              <a:cxnLst/>
              <a:rect l="l" t="t" r="r" b="b"/>
              <a:pathLst>
                <a:path w="6350000" h="6350000">
                  <a:moveTo>
                    <a:pt x="0" y="6350000"/>
                  </a:moveTo>
                  <a:lnTo>
                    <a:pt x="6350000" y="6350000"/>
                  </a:lnTo>
                  <a:lnTo>
                    <a:pt x="6350000" y="0"/>
                  </a:lnTo>
                  <a:cubicBezTo>
                    <a:pt x="2843530" y="0"/>
                    <a:pt x="0" y="2843530"/>
                    <a:pt x="0" y="6350000"/>
                  </a:cubicBezTo>
                  <a:close/>
                </a:path>
              </a:pathLst>
            </a:custGeom>
            <a:blipFill>
              <a:blip r:embed="rId7"/>
              <a:stretch>
                <a:fillRect l="-60192" r="-60192"/>
              </a:stretch>
            </a:blipFill>
            <a:ln cap="sq">
              <a:noFill/>
              <a:prstDash val="solid"/>
              <a:miter/>
            </a:ln>
          </p:spPr>
        </p:sp>
      </p:grpSp>
      <p:grpSp>
        <p:nvGrpSpPr>
          <p:cNvPr id="11" name="Group 11"/>
          <p:cNvGrpSpPr/>
          <p:nvPr/>
        </p:nvGrpSpPr>
        <p:grpSpPr>
          <a:xfrm>
            <a:off x="14876022" y="2033642"/>
            <a:ext cx="6181001" cy="618100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C4B6"/>
            </a:solidFill>
            <a:ln cap="sq">
              <a:noFill/>
              <a:prstDash val="solid"/>
              <a:miter/>
            </a:ln>
          </p:spPr>
        </p:sp>
        <p:sp>
          <p:nvSpPr>
            <p:cNvPr id="13" name="TextBox 13"/>
            <p:cNvSpPr txBox="1"/>
            <p:nvPr/>
          </p:nvSpPr>
          <p:spPr>
            <a:xfrm>
              <a:off x="76200" y="28575"/>
              <a:ext cx="660400" cy="708025"/>
            </a:xfrm>
            <a:prstGeom prst="rect">
              <a:avLst/>
            </a:prstGeom>
          </p:spPr>
          <p:txBody>
            <a:bodyPr lIns="55833" tIns="55833" rIns="55833" bIns="55833" rtlCol="0" anchor="ctr"/>
            <a:lstStyle/>
            <a:p>
              <a:pPr algn="ctr">
                <a:lnSpc>
                  <a:spcPts val="2940"/>
                </a:lnSpc>
              </a:pPr>
              <a:endParaRPr/>
            </a:p>
          </p:txBody>
        </p:sp>
      </p:grpSp>
      <p:grpSp>
        <p:nvGrpSpPr>
          <p:cNvPr id="14" name="Group 14"/>
          <p:cNvGrpSpPr/>
          <p:nvPr/>
        </p:nvGrpSpPr>
        <p:grpSpPr>
          <a:xfrm>
            <a:off x="15513732" y="2671352"/>
            <a:ext cx="4905581" cy="490558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id="16" name="TextBox 16"/>
            <p:cNvSpPr txBox="1"/>
            <p:nvPr/>
          </p:nvSpPr>
          <p:spPr>
            <a:xfrm>
              <a:off x="76200" y="28575"/>
              <a:ext cx="660400" cy="708025"/>
            </a:xfrm>
            <a:prstGeom prst="rect">
              <a:avLst/>
            </a:prstGeom>
          </p:spPr>
          <p:txBody>
            <a:bodyPr lIns="40486" tIns="40486" rIns="40486" bIns="40486" rtlCol="0" anchor="ctr"/>
            <a:lstStyle/>
            <a:p>
              <a:pPr algn="ctr">
                <a:lnSpc>
                  <a:spcPts val="2940"/>
                </a:lnSpc>
              </a:pPr>
              <a:endParaRPr/>
            </a:p>
          </p:txBody>
        </p:sp>
      </p:grpSp>
      <p:sp>
        <p:nvSpPr>
          <p:cNvPr id="17" name="Freeform 17"/>
          <p:cNvSpPr/>
          <p:nvPr/>
        </p:nvSpPr>
        <p:spPr>
          <a:xfrm rot="-10800000">
            <a:off x="-514519" y="-1940351"/>
            <a:ext cx="1634746" cy="3880703"/>
          </a:xfrm>
          <a:custGeom>
            <a:avLst/>
            <a:gdLst/>
            <a:ahLst/>
            <a:cxnLst/>
            <a:rect l="l" t="t" r="r" b="b"/>
            <a:pathLst>
              <a:path w="1634746" h="3880703">
                <a:moveTo>
                  <a:pt x="0" y="0"/>
                </a:moveTo>
                <a:lnTo>
                  <a:pt x="1634746" y="0"/>
                </a:lnTo>
                <a:lnTo>
                  <a:pt x="1634746" y="3880702"/>
                </a:lnTo>
                <a:lnTo>
                  <a:pt x="0" y="38807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1446209" y="1306266"/>
            <a:ext cx="5588997" cy="1868587"/>
          </a:xfrm>
          <a:prstGeom prst="rect">
            <a:avLst/>
          </a:prstGeom>
        </p:spPr>
        <p:txBody>
          <a:bodyPr lIns="0" tIns="0" rIns="0" bIns="0" rtlCol="0" anchor="t">
            <a:spAutoFit/>
          </a:bodyPr>
          <a:lstStyle/>
          <a:p>
            <a:pPr algn="l">
              <a:lnSpc>
                <a:spcPts val="7411"/>
              </a:lnSpc>
            </a:pPr>
            <a:r>
              <a:rPr lang="en-US" sz="6175" b="1">
                <a:solidFill>
                  <a:srgbClr val="202023"/>
                </a:solidFill>
                <a:latin typeface="Saira Condensed Bold"/>
                <a:ea typeface="Saira Condensed Bold"/>
                <a:cs typeface="Saira Condensed Bold"/>
                <a:sym typeface="Saira Condensed Bold"/>
              </a:rPr>
              <a:t>Graduation Project</a:t>
            </a:r>
            <a:r>
              <a:rPr lang="en-US" sz="6175" b="1">
                <a:solidFill>
                  <a:srgbClr val="2EC4B6"/>
                </a:solidFill>
                <a:latin typeface="Saira Condensed Bold"/>
                <a:ea typeface="Saira Condensed Bold"/>
                <a:cs typeface="Saira Condensed Bold"/>
                <a:sym typeface="Saira Condensed Bold"/>
              </a:rPr>
              <a:t> Project</a:t>
            </a:r>
          </a:p>
        </p:txBody>
      </p:sp>
      <p:sp>
        <p:nvSpPr>
          <p:cNvPr id="19" name="TextBox 19"/>
          <p:cNvSpPr txBox="1"/>
          <p:nvPr/>
        </p:nvSpPr>
        <p:spPr>
          <a:xfrm>
            <a:off x="1446209" y="436316"/>
            <a:ext cx="1588492" cy="869949"/>
          </a:xfrm>
          <a:prstGeom prst="rect">
            <a:avLst/>
          </a:prstGeom>
        </p:spPr>
        <p:txBody>
          <a:bodyPr lIns="0" tIns="0" rIns="0" bIns="0" rtlCol="0" anchor="t">
            <a:spAutoFit/>
          </a:bodyPr>
          <a:lstStyle/>
          <a:p>
            <a:pPr algn="ctr">
              <a:lnSpc>
                <a:spcPts val="3500"/>
              </a:lnSpc>
            </a:pPr>
            <a:r>
              <a:rPr lang="en-US" sz="2500">
                <a:solidFill>
                  <a:srgbClr val="003366"/>
                </a:solidFill>
                <a:latin typeface="DM Sans"/>
                <a:ea typeface="DM Sans"/>
                <a:cs typeface="DM Sans"/>
                <a:sym typeface="DM Sans"/>
              </a:rPr>
              <a:t>DEPI Egypt</a:t>
            </a:r>
          </a:p>
          <a:p>
            <a:pPr algn="ctr">
              <a:lnSpc>
                <a:spcPts val="3500"/>
              </a:lnSpc>
              <a:spcBef>
                <a:spcPct val="0"/>
              </a:spcBef>
            </a:pPr>
            <a:endParaRPr lang="en-US" sz="2500">
              <a:solidFill>
                <a:srgbClr val="003366"/>
              </a:solidFill>
              <a:latin typeface="DM Sans"/>
              <a:ea typeface="DM Sans"/>
              <a:cs typeface="DM Sans"/>
              <a:sym typeface="DM Sans"/>
            </a:endParaRPr>
          </a:p>
        </p:txBody>
      </p:sp>
      <p:grpSp>
        <p:nvGrpSpPr>
          <p:cNvPr id="20" name="Group 20"/>
          <p:cNvGrpSpPr/>
          <p:nvPr/>
        </p:nvGrpSpPr>
        <p:grpSpPr>
          <a:xfrm>
            <a:off x="302854" y="4051896"/>
            <a:ext cx="6888046" cy="5742505"/>
            <a:chOff x="0" y="-528819"/>
            <a:chExt cx="7871059" cy="7656674"/>
          </a:xfrm>
        </p:grpSpPr>
        <p:sp>
          <p:nvSpPr>
            <p:cNvPr id="21" name="Freeform 21"/>
            <p:cNvSpPr/>
            <p:nvPr/>
          </p:nvSpPr>
          <p:spPr>
            <a:xfrm rot="5400000">
              <a:off x="907384" y="5047966"/>
              <a:ext cx="1172505" cy="2987273"/>
            </a:xfrm>
            <a:custGeom>
              <a:avLst/>
              <a:gdLst/>
              <a:ahLst/>
              <a:cxnLst/>
              <a:rect l="l" t="t" r="r" b="b"/>
              <a:pathLst>
                <a:path w="1172505" h="2987273">
                  <a:moveTo>
                    <a:pt x="0" y="0"/>
                  </a:moveTo>
                  <a:lnTo>
                    <a:pt x="1172505" y="0"/>
                  </a:lnTo>
                  <a:lnTo>
                    <a:pt x="1172505" y="2987273"/>
                  </a:lnTo>
                  <a:lnTo>
                    <a:pt x="0" y="2987273"/>
                  </a:lnTo>
                  <a:lnTo>
                    <a:pt x="0" y="0"/>
                  </a:lnTo>
                  <a:close/>
                </a:path>
              </a:pathLst>
            </a:custGeom>
            <a:blipFill>
              <a:blip r:embed="rId10">
                <a:alphaModFix amt="6000"/>
                <a:extLst>
                  <a:ext uri="{96DAC541-7B7A-43D3-8B79-37D633B846F1}">
                    <asvg:svgBlip xmlns:asvg="http://schemas.microsoft.com/office/drawing/2016/SVG/main" r:embed="rId11"/>
                  </a:ext>
                </a:extLst>
              </a:blip>
              <a:stretch>
                <a:fillRect/>
              </a:stretch>
            </a:blipFill>
          </p:spPr>
        </p:sp>
        <p:sp>
          <p:nvSpPr>
            <p:cNvPr id="22" name="TextBox 22"/>
            <p:cNvSpPr txBox="1"/>
            <p:nvPr/>
          </p:nvSpPr>
          <p:spPr>
            <a:xfrm>
              <a:off x="846000" y="1698172"/>
              <a:ext cx="4788958" cy="4585123"/>
            </a:xfrm>
            <a:prstGeom prst="rect">
              <a:avLst/>
            </a:prstGeom>
          </p:spPr>
          <p:txBody>
            <a:bodyPr lIns="0" tIns="0" rIns="0" bIns="0" rtlCol="0" anchor="t">
              <a:spAutoFit/>
            </a:bodyPr>
            <a:lstStyle/>
            <a:p>
              <a:pPr algn="just">
                <a:lnSpc>
                  <a:spcPts val="3919"/>
                </a:lnSpc>
              </a:pPr>
              <a:r>
                <a:rPr lang="en-US" sz="2799" dirty="0">
                  <a:solidFill>
                    <a:srgbClr val="000000"/>
                  </a:solidFill>
                  <a:latin typeface="DM Sans"/>
                  <a:ea typeface="DM Sans"/>
                  <a:cs typeface="DM Sans"/>
                  <a:sym typeface="DM Sans"/>
                </a:rPr>
                <a:t>group member :</a:t>
              </a:r>
            </a:p>
            <a:p>
              <a:pPr marL="604519" lvl="1" indent="-302260" algn="just">
                <a:lnSpc>
                  <a:spcPts val="3919"/>
                </a:lnSpc>
                <a:buFont typeface="Arial"/>
                <a:buChar char="•"/>
              </a:pPr>
              <a:r>
                <a:rPr lang="en-US" sz="2799" dirty="0">
                  <a:solidFill>
                    <a:srgbClr val="000000"/>
                  </a:solidFill>
                  <a:latin typeface="DM Sans"/>
                  <a:ea typeface="DM Sans"/>
                  <a:cs typeface="DM Sans"/>
                  <a:sym typeface="DM Sans"/>
                </a:rPr>
                <a:t>Mohamed Mondy</a:t>
              </a:r>
            </a:p>
            <a:p>
              <a:pPr marL="604519" lvl="1" indent="-302260" algn="just">
                <a:lnSpc>
                  <a:spcPts val="3919"/>
                </a:lnSpc>
                <a:buFont typeface="Arial"/>
                <a:buChar char="•"/>
              </a:pPr>
              <a:r>
                <a:rPr lang="en-US" sz="2799" dirty="0">
                  <a:solidFill>
                    <a:srgbClr val="000000"/>
                  </a:solidFill>
                  <a:latin typeface="DM Sans"/>
                  <a:ea typeface="DM Sans"/>
                  <a:cs typeface="DM Sans"/>
                  <a:sym typeface="DM Sans"/>
                </a:rPr>
                <a:t>Mohamed Ayman </a:t>
              </a:r>
            </a:p>
            <a:p>
              <a:pPr marL="604519" lvl="1" indent="-302260" algn="just">
                <a:lnSpc>
                  <a:spcPts val="3919"/>
                </a:lnSpc>
                <a:buFont typeface="Arial"/>
                <a:buChar char="•"/>
              </a:pPr>
              <a:r>
                <a:rPr lang="en-US" sz="2799" dirty="0">
                  <a:solidFill>
                    <a:srgbClr val="000000"/>
                  </a:solidFill>
                  <a:latin typeface="DM Sans"/>
                  <a:ea typeface="DM Sans"/>
                  <a:cs typeface="DM Sans"/>
                  <a:sym typeface="DM Sans"/>
                </a:rPr>
                <a:t>Omar Ahmed </a:t>
              </a:r>
            </a:p>
            <a:p>
              <a:pPr marL="604519" lvl="1" indent="-302260" algn="just">
                <a:lnSpc>
                  <a:spcPts val="3919"/>
                </a:lnSpc>
                <a:buFont typeface="Arial"/>
                <a:buChar char="•"/>
              </a:pPr>
              <a:r>
                <a:rPr lang="en-US" sz="2799" dirty="0">
                  <a:solidFill>
                    <a:srgbClr val="000000"/>
                  </a:solidFill>
                  <a:latin typeface="DM Sans"/>
                  <a:ea typeface="DM Sans"/>
                  <a:cs typeface="DM Sans"/>
                  <a:sym typeface="DM Sans"/>
                </a:rPr>
                <a:t>Mena Magdy</a:t>
              </a:r>
            </a:p>
            <a:p>
              <a:pPr marL="604519" lvl="1" indent="-302260" algn="just">
                <a:lnSpc>
                  <a:spcPts val="3919"/>
                </a:lnSpc>
                <a:buFont typeface="Arial"/>
                <a:buChar char="•"/>
              </a:pPr>
              <a:r>
                <a:rPr lang="en-US" sz="2799" dirty="0">
                  <a:solidFill>
                    <a:srgbClr val="000000"/>
                  </a:solidFill>
                  <a:latin typeface="DM Sans"/>
                  <a:ea typeface="DM Sans"/>
                  <a:cs typeface="DM Sans"/>
                  <a:sym typeface="DM Sans"/>
                </a:rPr>
                <a:t>Mariam Darwish</a:t>
              </a:r>
            </a:p>
            <a:p>
              <a:pPr marL="604519" lvl="1" indent="-302260" algn="just">
                <a:lnSpc>
                  <a:spcPts val="3919"/>
                </a:lnSpc>
                <a:buFont typeface="Arial"/>
                <a:buChar char="•"/>
              </a:pPr>
              <a:r>
                <a:rPr lang="en-US" sz="2799" dirty="0" err="1">
                  <a:solidFill>
                    <a:srgbClr val="000000"/>
                  </a:solidFill>
                  <a:latin typeface="DM Sans"/>
                  <a:ea typeface="DM Sans"/>
                  <a:cs typeface="DM Sans"/>
                  <a:sym typeface="DM Sans"/>
                </a:rPr>
                <a:t>Sosana</a:t>
              </a:r>
              <a:r>
                <a:rPr lang="en-US" sz="2799" dirty="0">
                  <a:solidFill>
                    <a:srgbClr val="000000"/>
                  </a:solidFill>
                  <a:latin typeface="DM Sans"/>
                  <a:ea typeface="DM Sans"/>
                  <a:cs typeface="DM Sans"/>
                  <a:sym typeface="DM Sans"/>
                </a:rPr>
                <a:t> Soliman</a:t>
              </a:r>
            </a:p>
          </p:txBody>
        </p:sp>
        <p:sp>
          <p:nvSpPr>
            <p:cNvPr id="23" name="TextBox 23"/>
            <p:cNvSpPr txBox="1"/>
            <p:nvPr/>
          </p:nvSpPr>
          <p:spPr>
            <a:xfrm>
              <a:off x="846000" y="704373"/>
              <a:ext cx="5130271" cy="636841"/>
            </a:xfrm>
            <a:prstGeom prst="rect">
              <a:avLst/>
            </a:prstGeom>
          </p:spPr>
          <p:txBody>
            <a:bodyPr lIns="0" tIns="0" rIns="0" bIns="0" rtlCol="0" anchor="t">
              <a:spAutoFit/>
            </a:bodyPr>
            <a:lstStyle/>
            <a:p>
              <a:pPr algn="l">
                <a:lnSpc>
                  <a:spcPts val="3919"/>
                </a:lnSpc>
                <a:spcBef>
                  <a:spcPct val="0"/>
                </a:spcBef>
              </a:pPr>
              <a:r>
                <a:rPr lang="en-US" sz="2799" dirty="0">
                  <a:solidFill>
                    <a:srgbClr val="000000"/>
                  </a:solidFill>
                  <a:latin typeface="DM Sans"/>
                  <a:ea typeface="DM Sans"/>
                  <a:cs typeface="DM Sans"/>
                  <a:sym typeface="DM Sans"/>
                </a:rPr>
                <a:t>Track : </a:t>
              </a:r>
              <a:r>
                <a:rPr lang="en-US" sz="2799" dirty="0" err="1">
                  <a:solidFill>
                    <a:srgbClr val="000000"/>
                  </a:solidFill>
                  <a:latin typeface="DM Sans"/>
                  <a:ea typeface="DM Sans"/>
                  <a:cs typeface="DM Sans"/>
                  <a:sym typeface="DM Sans"/>
                </a:rPr>
                <a:t>SoftwareTesting</a:t>
              </a:r>
              <a:endParaRPr lang="en-US" sz="2799" dirty="0">
                <a:solidFill>
                  <a:srgbClr val="000000"/>
                </a:solidFill>
                <a:latin typeface="DM Sans"/>
                <a:ea typeface="DM Sans"/>
                <a:cs typeface="DM Sans"/>
                <a:sym typeface="DM Sans"/>
              </a:endParaRPr>
            </a:p>
          </p:txBody>
        </p:sp>
        <p:sp>
          <p:nvSpPr>
            <p:cNvPr id="24" name="TextBox 24"/>
            <p:cNvSpPr txBox="1"/>
            <p:nvPr/>
          </p:nvSpPr>
          <p:spPr>
            <a:xfrm>
              <a:off x="1044676" y="-528819"/>
              <a:ext cx="6826383" cy="1303691"/>
            </a:xfrm>
            <a:prstGeom prst="rect">
              <a:avLst/>
            </a:prstGeom>
          </p:spPr>
          <p:txBody>
            <a:bodyPr lIns="0" tIns="0" rIns="0" bIns="0" rtlCol="0" anchor="t">
              <a:spAutoFit/>
            </a:bodyPr>
            <a:lstStyle/>
            <a:p>
              <a:pPr algn="l">
                <a:lnSpc>
                  <a:spcPts val="3919"/>
                </a:lnSpc>
                <a:spcBef>
                  <a:spcPct val="0"/>
                </a:spcBef>
              </a:pPr>
              <a:r>
                <a:rPr lang="en-US" sz="2799" dirty="0">
                  <a:solidFill>
                    <a:srgbClr val="000000"/>
                  </a:solidFill>
                  <a:latin typeface="DM Sans"/>
                  <a:ea typeface="DM Sans"/>
                  <a:cs typeface="DM Sans"/>
                  <a:sym typeface="DM Sans"/>
                </a:rPr>
                <a:t>Instructor : Abdulrhman Osama</a:t>
              </a:r>
            </a:p>
          </p:txBody>
        </p:sp>
      </p:grpSp>
      <p:sp>
        <p:nvSpPr>
          <p:cNvPr id="25" name="TextBox 25"/>
          <p:cNvSpPr txBox="1"/>
          <p:nvPr/>
        </p:nvSpPr>
        <p:spPr>
          <a:xfrm>
            <a:off x="3034701" y="3150310"/>
            <a:ext cx="8573931" cy="934293"/>
          </a:xfrm>
          <a:prstGeom prst="rect">
            <a:avLst/>
          </a:prstGeom>
        </p:spPr>
        <p:txBody>
          <a:bodyPr lIns="0" tIns="0" rIns="0" bIns="0" rtlCol="0" anchor="t">
            <a:spAutoFit/>
          </a:bodyPr>
          <a:lstStyle/>
          <a:p>
            <a:pPr algn="l">
              <a:lnSpc>
                <a:spcPts val="7411"/>
              </a:lnSpc>
            </a:pPr>
            <a:r>
              <a:rPr lang="en-US" sz="6175" b="1">
                <a:solidFill>
                  <a:srgbClr val="202023"/>
                </a:solidFill>
                <a:latin typeface="Saira Condensed Bold"/>
                <a:ea typeface="Saira Condensed Bold"/>
                <a:cs typeface="Saira Condensed Bold"/>
                <a:sym typeface="Saira Condensed Bold"/>
              </a:rPr>
              <a:t>Automation Exercise website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2410227" y="4573185"/>
            <a:ext cx="5755710" cy="1768970"/>
            <a:chOff x="0" y="0"/>
            <a:chExt cx="1410269" cy="433435"/>
          </a:xfrm>
        </p:grpSpPr>
        <p:sp>
          <p:nvSpPr>
            <p:cNvPr id="4" name="Freeform 4"/>
            <p:cNvSpPr/>
            <p:nvPr/>
          </p:nvSpPr>
          <p:spPr>
            <a:xfrm>
              <a:off x="0" y="0"/>
              <a:ext cx="1410269" cy="433435"/>
            </a:xfrm>
            <a:custGeom>
              <a:avLst/>
              <a:gdLst/>
              <a:ahLst/>
              <a:cxnLst/>
              <a:rect l="l" t="t" r="r" b="b"/>
              <a:pathLst>
                <a:path w="1410269" h="433435">
                  <a:moveTo>
                    <a:pt x="47078" y="0"/>
                  </a:moveTo>
                  <a:lnTo>
                    <a:pt x="1363191" y="0"/>
                  </a:lnTo>
                  <a:cubicBezTo>
                    <a:pt x="1389192" y="0"/>
                    <a:pt x="1410269" y="21078"/>
                    <a:pt x="1410269" y="47078"/>
                  </a:cubicBezTo>
                  <a:lnTo>
                    <a:pt x="1410269" y="386357"/>
                  </a:lnTo>
                  <a:cubicBezTo>
                    <a:pt x="1410269" y="398843"/>
                    <a:pt x="1405309" y="410817"/>
                    <a:pt x="1396480" y="419646"/>
                  </a:cubicBezTo>
                  <a:cubicBezTo>
                    <a:pt x="1387652" y="428475"/>
                    <a:pt x="1375677" y="433435"/>
                    <a:pt x="1363191" y="433435"/>
                  </a:cubicBezTo>
                  <a:lnTo>
                    <a:pt x="47078" y="433435"/>
                  </a:lnTo>
                  <a:cubicBezTo>
                    <a:pt x="21078" y="433435"/>
                    <a:pt x="0" y="412357"/>
                    <a:pt x="0" y="386357"/>
                  </a:cubicBezTo>
                  <a:lnTo>
                    <a:pt x="0" y="47078"/>
                  </a:lnTo>
                  <a:cubicBezTo>
                    <a:pt x="0" y="21078"/>
                    <a:pt x="21078" y="0"/>
                    <a:pt x="47078" y="0"/>
                  </a:cubicBezTo>
                  <a:close/>
                </a:path>
              </a:pathLst>
            </a:custGeom>
            <a:solidFill>
              <a:srgbClr val="2EC4B6"/>
            </a:solidFill>
          </p:spPr>
        </p:sp>
        <p:sp>
          <p:nvSpPr>
            <p:cNvPr id="5" name="TextBox 5"/>
            <p:cNvSpPr txBox="1"/>
            <p:nvPr/>
          </p:nvSpPr>
          <p:spPr>
            <a:xfrm>
              <a:off x="0" y="-47625"/>
              <a:ext cx="1410269" cy="481060"/>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a:off x="10122063" y="4651689"/>
            <a:ext cx="5755710" cy="1768970"/>
            <a:chOff x="0" y="0"/>
            <a:chExt cx="1410269" cy="433435"/>
          </a:xfrm>
        </p:grpSpPr>
        <p:sp>
          <p:nvSpPr>
            <p:cNvPr id="7" name="Freeform 7"/>
            <p:cNvSpPr/>
            <p:nvPr/>
          </p:nvSpPr>
          <p:spPr>
            <a:xfrm>
              <a:off x="0" y="0"/>
              <a:ext cx="1410269" cy="433435"/>
            </a:xfrm>
            <a:custGeom>
              <a:avLst/>
              <a:gdLst/>
              <a:ahLst/>
              <a:cxnLst/>
              <a:rect l="l" t="t" r="r" b="b"/>
              <a:pathLst>
                <a:path w="1410269" h="433435">
                  <a:moveTo>
                    <a:pt x="47078" y="0"/>
                  </a:moveTo>
                  <a:lnTo>
                    <a:pt x="1363191" y="0"/>
                  </a:lnTo>
                  <a:cubicBezTo>
                    <a:pt x="1389192" y="0"/>
                    <a:pt x="1410269" y="21078"/>
                    <a:pt x="1410269" y="47078"/>
                  </a:cubicBezTo>
                  <a:lnTo>
                    <a:pt x="1410269" y="386357"/>
                  </a:lnTo>
                  <a:cubicBezTo>
                    <a:pt x="1410269" y="398843"/>
                    <a:pt x="1405309" y="410817"/>
                    <a:pt x="1396480" y="419646"/>
                  </a:cubicBezTo>
                  <a:cubicBezTo>
                    <a:pt x="1387652" y="428475"/>
                    <a:pt x="1375677" y="433435"/>
                    <a:pt x="1363191" y="433435"/>
                  </a:cubicBezTo>
                  <a:lnTo>
                    <a:pt x="47078" y="433435"/>
                  </a:lnTo>
                  <a:cubicBezTo>
                    <a:pt x="21078" y="433435"/>
                    <a:pt x="0" y="412357"/>
                    <a:pt x="0" y="386357"/>
                  </a:cubicBezTo>
                  <a:lnTo>
                    <a:pt x="0" y="47078"/>
                  </a:lnTo>
                  <a:cubicBezTo>
                    <a:pt x="0" y="21078"/>
                    <a:pt x="21078" y="0"/>
                    <a:pt x="47078" y="0"/>
                  </a:cubicBezTo>
                  <a:close/>
                </a:path>
              </a:pathLst>
            </a:custGeom>
            <a:solidFill>
              <a:srgbClr val="2EC4B6"/>
            </a:solidFill>
          </p:spPr>
        </p:sp>
        <p:sp>
          <p:nvSpPr>
            <p:cNvPr id="8" name="TextBox 8"/>
            <p:cNvSpPr txBox="1"/>
            <p:nvPr/>
          </p:nvSpPr>
          <p:spPr>
            <a:xfrm>
              <a:off x="0" y="-47625"/>
              <a:ext cx="1410269" cy="481060"/>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10122063" y="6921996"/>
            <a:ext cx="5755710" cy="1768970"/>
            <a:chOff x="0" y="0"/>
            <a:chExt cx="1410269" cy="433435"/>
          </a:xfrm>
        </p:grpSpPr>
        <p:sp>
          <p:nvSpPr>
            <p:cNvPr id="10" name="Freeform 10"/>
            <p:cNvSpPr/>
            <p:nvPr/>
          </p:nvSpPr>
          <p:spPr>
            <a:xfrm>
              <a:off x="0" y="0"/>
              <a:ext cx="1410269" cy="433435"/>
            </a:xfrm>
            <a:custGeom>
              <a:avLst/>
              <a:gdLst/>
              <a:ahLst/>
              <a:cxnLst/>
              <a:rect l="l" t="t" r="r" b="b"/>
              <a:pathLst>
                <a:path w="1410269" h="433435">
                  <a:moveTo>
                    <a:pt x="47078" y="0"/>
                  </a:moveTo>
                  <a:lnTo>
                    <a:pt x="1363191" y="0"/>
                  </a:lnTo>
                  <a:cubicBezTo>
                    <a:pt x="1389192" y="0"/>
                    <a:pt x="1410269" y="21078"/>
                    <a:pt x="1410269" y="47078"/>
                  </a:cubicBezTo>
                  <a:lnTo>
                    <a:pt x="1410269" y="386357"/>
                  </a:lnTo>
                  <a:cubicBezTo>
                    <a:pt x="1410269" y="398843"/>
                    <a:pt x="1405309" y="410817"/>
                    <a:pt x="1396480" y="419646"/>
                  </a:cubicBezTo>
                  <a:cubicBezTo>
                    <a:pt x="1387652" y="428475"/>
                    <a:pt x="1375677" y="433435"/>
                    <a:pt x="1363191" y="433435"/>
                  </a:cubicBezTo>
                  <a:lnTo>
                    <a:pt x="47078" y="433435"/>
                  </a:lnTo>
                  <a:cubicBezTo>
                    <a:pt x="21078" y="433435"/>
                    <a:pt x="0" y="412357"/>
                    <a:pt x="0" y="386357"/>
                  </a:cubicBezTo>
                  <a:lnTo>
                    <a:pt x="0" y="47078"/>
                  </a:lnTo>
                  <a:cubicBezTo>
                    <a:pt x="0" y="21078"/>
                    <a:pt x="21078" y="0"/>
                    <a:pt x="47078" y="0"/>
                  </a:cubicBezTo>
                  <a:close/>
                </a:path>
              </a:pathLst>
            </a:custGeom>
            <a:solidFill>
              <a:srgbClr val="2EC4B6"/>
            </a:solidFill>
          </p:spPr>
        </p:sp>
        <p:sp>
          <p:nvSpPr>
            <p:cNvPr id="11" name="TextBox 11"/>
            <p:cNvSpPr txBox="1"/>
            <p:nvPr/>
          </p:nvSpPr>
          <p:spPr>
            <a:xfrm>
              <a:off x="0" y="-47625"/>
              <a:ext cx="1410269" cy="481060"/>
            </a:xfrm>
            <a:prstGeom prst="rect">
              <a:avLst/>
            </a:prstGeom>
          </p:spPr>
          <p:txBody>
            <a:bodyPr lIns="50800" tIns="50800" rIns="50800" bIns="50800" rtlCol="0" anchor="ctr"/>
            <a:lstStyle/>
            <a:p>
              <a:pPr algn="ctr">
                <a:lnSpc>
                  <a:spcPts val="2940"/>
                </a:lnSpc>
              </a:pPr>
              <a:endParaRPr/>
            </a:p>
          </p:txBody>
        </p:sp>
      </p:grpSp>
      <p:grpSp>
        <p:nvGrpSpPr>
          <p:cNvPr id="12" name="Group 12"/>
          <p:cNvGrpSpPr/>
          <p:nvPr/>
        </p:nvGrpSpPr>
        <p:grpSpPr>
          <a:xfrm>
            <a:off x="2410227" y="6921996"/>
            <a:ext cx="5755710" cy="1768970"/>
            <a:chOff x="0" y="0"/>
            <a:chExt cx="1410269" cy="433435"/>
          </a:xfrm>
        </p:grpSpPr>
        <p:sp>
          <p:nvSpPr>
            <p:cNvPr id="13" name="Freeform 13"/>
            <p:cNvSpPr/>
            <p:nvPr/>
          </p:nvSpPr>
          <p:spPr>
            <a:xfrm>
              <a:off x="0" y="0"/>
              <a:ext cx="1410269" cy="433435"/>
            </a:xfrm>
            <a:custGeom>
              <a:avLst/>
              <a:gdLst/>
              <a:ahLst/>
              <a:cxnLst/>
              <a:rect l="l" t="t" r="r" b="b"/>
              <a:pathLst>
                <a:path w="1410269" h="433435">
                  <a:moveTo>
                    <a:pt x="47078" y="0"/>
                  </a:moveTo>
                  <a:lnTo>
                    <a:pt x="1363191" y="0"/>
                  </a:lnTo>
                  <a:cubicBezTo>
                    <a:pt x="1389192" y="0"/>
                    <a:pt x="1410269" y="21078"/>
                    <a:pt x="1410269" y="47078"/>
                  </a:cubicBezTo>
                  <a:lnTo>
                    <a:pt x="1410269" y="386357"/>
                  </a:lnTo>
                  <a:cubicBezTo>
                    <a:pt x="1410269" y="398843"/>
                    <a:pt x="1405309" y="410817"/>
                    <a:pt x="1396480" y="419646"/>
                  </a:cubicBezTo>
                  <a:cubicBezTo>
                    <a:pt x="1387652" y="428475"/>
                    <a:pt x="1375677" y="433435"/>
                    <a:pt x="1363191" y="433435"/>
                  </a:cubicBezTo>
                  <a:lnTo>
                    <a:pt x="47078" y="433435"/>
                  </a:lnTo>
                  <a:cubicBezTo>
                    <a:pt x="21078" y="433435"/>
                    <a:pt x="0" y="412357"/>
                    <a:pt x="0" y="386357"/>
                  </a:cubicBezTo>
                  <a:lnTo>
                    <a:pt x="0" y="47078"/>
                  </a:lnTo>
                  <a:cubicBezTo>
                    <a:pt x="0" y="21078"/>
                    <a:pt x="21078" y="0"/>
                    <a:pt x="47078" y="0"/>
                  </a:cubicBezTo>
                  <a:close/>
                </a:path>
              </a:pathLst>
            </a:custGeom>
            <a:solidFill>
              <a:srgbClr val="2EC4B6"/>
            </a:solidFill>
          </p:spPr>
        </p:sp>
        <p:sp>
          <p:nvSpPr>
            <p:cNvPr id="14" name="TextBox 14"/>
            <p:cNvSpPr txBox="1"/>
            <p:nvPr/>
          </p:nvSpPr>
          <p:spPr>
            <a:xfrm>
              <a:off x="0" y="-47625"/>
              <a:ext cx="1410269" cy="481060"/>
            </a:xfrm>
            <a:prstGeom prst="rect">
              <a:avLst/>
            </a:prstGeom>
          </p:spPr>
          <p:txBody>
            <a:bodyPr lIns="50800" tIns="50800" rIns="50800" bIns="50800" rtlCol="0" anchor="ctr"/>
            <a:lstStyle/>
            <a:p>
              <a:pPr algn="ctr">
                <a:lnSpc>
                  <a:spcPts val="2940"/>
                </a:lnSpc>
              </a:pPr>
              <a:endParaRPr/>
            </a:p>
          </p:txBody>
        </p:sp>
      </p:grpSp>
      <p:sp>
        <p:nvSpPr>
          <p:cNvPr id="15" name="Freeform 15"/>
          <p:cNvSpPr/>
          <p:nvPr/>
        </p:nvSpPr>
        <p:spPr>
          <a:xfrm rot="5400000">
            <a:off x="7330795" y="8361936"/>
            <a:ext cx="3626410" cy="6265936"/>
          </a:xfrm>
          <a:custGeom>
            <a:avLst/>
            <a:gdLst/>
            <a:ahLst/>
            <a:cxnLst/>
            <a:rect l="l" t="t" r="r" b="b"/>
            <a:pathLst>
              <a:path w="3626410" h="6265936">
                <a:moveTo>
                  <a:pt x="0" y="0"/>
                </a:moveTo>
                <a:lnTo>
                  <a:pt x="3626410" y="0"/>
                </a:lnTo>
                <a:lnTo>
                  <a:pt x="3626410" y="6265936"/>
                </a:lnTo>
                <a:lnTo>
                  <a:pt x="0" y="6265936"/>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sp>
      <p:sp>
        <p:nvSpPr>
          <p:cNvPr id="16" name="Freeform 16"/>
          <p:cNvSpPr/>
          <p:nvPr/>
        </p:nvSpPr>
        <p:spPr>
          <a:xfrm rot="5400000">
            <a:off x="-863532" y="9078764"/>
            <a:ext cx="2416140" cy="2416140"/>
          </a:xfrm>
          <a:custGeom>
            <a:avLst/>
            <a:gdLst/>
            <a:ahLst/>
            <a:cxnLst/>
            <a:rect l="l" t="t" r="r" b="b"/>
            <a:pathLst>
              <a:path w="2416140" h="2416140">
                <a:moveTo>
                  <a:pt x="0" y="0"/>
                </a:moveTo>
                <a:lnTo>
                  <a:pt x="2416140" y="0"/>
                </a:lnTo>
                <a:lnTo>
                  <a:pt x="2416140" y="2416140"/>
                </a:lnTo>
                <a:lnTo>
                  <a:pt x="0" y="24161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7" name="Group 17"/>
          <p:cNvGrpSpPr/>
          <p:nvPr/>
        </p:nvGrpSpPr>
        <p:grpSpPr>
          <a:xfrm>
            <a:off x="16640615" y="-1104942"/>
            <a:ext cx="2962358" cy="3059359"/>
            <a:chOff x="0" y="0"/>
            <a:chExt cx="3949810" cy="4079146"/>
          </a:xfrm>
        </p:grpSpPr>
        <p:grpSp>
          <p:nvGrpSpPr>
            <p:cNvPr id="18" name="Group 18"/>
            <p:cNvGrpSpPr/>
            <p:nvPr/>
          </p:nvGrpSpPr>
          <p:grpSpPr>
            <a:xfrm>
              <a:off x="0" y="0"/>
              <a:ext cx="3643801" cy="364380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C4B6"/>
              </a:solidFill>
              <a:ln cap="sq">
                <a:noFill/>
                <a:prstDash val="solid"/>
                <a:miter/>
              </a:ln>
            </p:spPr>
          </p:sp>
          <p:sp>
            <p:nvSpPr>
              <p:cNvPr id="20" name="TextBox 20"/>
              <p:cNvSpPr txBox="1"/>
              <p:nvPr/>
            </p:nvSpPr>
            <p:spPr>
              <a:xfrm>
                <a:off x="76200" y="28575"/>
                <a:ext cx="660400" cy="708025"/>
              </a:xfrm>
              <a:prstGeom prst="rect">
                <a:avLst/>
              </a:prstGeom>
            </p:spPr>
            <p:txBody>
              <a:bodyPr lIns="24686" tIns="24686" rIns="24686" bIns="24686" rtlCol="0" anchor="ctr"/>
              <a:lstStyle/>
              <a:p>
                <a:pPr algn="ctr">
                  <a:lnSpc>
                    <a:spcPts val="2940"/>
                  </a:lnSpc>
                </a:pPr>
                <a:endParaRPr/>
              </a:p>
            </p:txBody>
          </p:sp>
        </p:grpSp>
        <p:sp>
          <p:nvSpPr>
            <p:cNvPr id="21" name="Freeform 21"/>
            <p:cNvSpPr/>
            <p:nvPr/>
          </p:nvSpPr>
          <p:spPr>
            <a:xfrm>
              <a:off x="463458" y="592794"/>
              <a:ext cx="3486352" cy="3486352"/>
            </a:xfrm>
            <a:custGeom>
              <a:avLst/>
              <a:gdLst/>
              <a:ahLst/>
              <a:cxnLst/>
              <a:rect l="l" t="t" r="r" b="b"/>
              <a:pathLst>
                <a:path w="3486352" h="3486352">
                  <a:moveTo>
                    <a:pt x="0" y="0"/>
                  </a:moveTo>
                  <a:lnTo>
                    <a:pt x="3486352" y="0"/>
                  </a:lnTo>
                  <a:lnTo>
                    <a:pt x="3486352" y="3486352"/>
                  </a:lnTo>
                  <a:lnTo>
                    <a:pt x="0" y="3486352"/>
                  </a:lnTo>
                  <a:lnTo>
                    <a:pt x="0" y="0"/>
                  </a:lnTo>
                  <a:close/>
                </a:path>
              </a:pathLst>
            </a:custGeom>
            <a:blipFill>
              <a:blip r:embed="rId7">
                <a:alphaModFix amt="50000"/>
                <a:extLst>
                  <a:ext uri="{96DAC541-7B7A-43D3-8B79-37D633B846F1}">
                    <asvg:svgBlip xmlns:asvg="http://schemas.microsoft.com/office/drawing/2016/SVG/main" r:embed="rId8"/>
                  </a:ext>
                </a:extLst>
              </a:blip>
              <a:stretch>
                <a:fillRect/>
              </a:stretch>
            </a:blipFill>
            <a:ln cap="sq">
              <a:noFill/>
              <a:prstDash val="solid"/>
              <a:miter/>
            </a:ln>
          </p:spPr>
        </p:sp>
        <p:grpSp>
          <p:nvGrpSpPr>
            <p:cNvPr id="22" name="Group 22"/>
            <p:cNvGrpSpPr/>
            <p:nvPr/>
          </p:nvGrpSpPr>
          <p:grpSpPr>
            <a:xfrm>
              <a:off x="463458" y="592794"/>
              <a:ext cx="2642209" cy="264220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C4B6"/>
              </a:solidFill>
              <a:ln cap="sq">
                <a:noFill/>
                <a:prstDash val="solid"/>
                <a:miter/>
              </a:ln>
            </p:spPr>
          </p:sp>
          <p:sp>
            <p:nvSpPr>
              <p:cNvPr id="24" name="TextBox 24"/>
              <p:cNvSpPr txBox="1"/>
              <p:nvPr/>
            </p:nvSpPr>
            <p:spPr>
              <a:xfrm>
                <a:off x="76200" y="28575"/>
                <a:ext cx="660400" cy="708025"/>
              </a:xfrm>
              <a:prstGeom prst="rect">
                <a:avLst/>
              </a:prstGeom>
            </p:spPr>
            <p:txBody>
              <a:bodyPr lIns="17900" tIns="17900" rIns="17900" bIns="17900" rtlCol="0" anchor="ctr"/>
              <a:lstStyle/>
              <a:p>
                <a:pPr algn="ctr">
                  <a:lnSpc>
                    <a:spcPts val="2940"/>
                  </a:lnSpc>
                </a:pPr>
                <a:endParaRPr/>
              </a:p>
            </p:txBody>
          </p:sp>
        </p:grpSp>
      </p:grpSp>
      <p:sp>
        <p:nvSpPr>
          <p:cNvPr id="25" name="TextBox 25"/>
          <p:cNvSpPr txBox="1"/>
          <p:nvPr/>
        </p:nvSpPr>
        <p:spPr>
          <a:xfrm>
            <a:off x="3447313" y="4816971"/>
            <a:ext cx="3681537" cy="1114425"/>
          </a:xfrm>
          <a:prstGeom prst="rect">
            <a:avLst/>
          </a:prstGeom>
        </p:spPr>
        <p:txBody>
          <a:bodyPr lIns="0" tIns="0" rIns="0" bIns="0" rtlCol="0" anchor="t">
            <a:spAutoFit/>
          </a:bodyPr>
          <a:lstStyle/>
          <a:p>
            <a:pPr algn="l">
              <a:lnSpc>
                <a:spcPts val="4500"/>
              </a:lnSpc>
            </a:pPr>
            <a:r>
              <a:rPr lang="en-US" sz="3000" b="1">
                <a:solidFill>
                  <a:srgbClr val="212121"/>
                </a:solidFill>
                <a:latin typeface="Saira Condensed Bold"/>
                <a:ea typeface="Saira Condensed Bold"/>
                <a:cs typeface="Saira Condensed Bold"/>
                <a:sym typeface="Saira Condensed Bold"/>
              </a:rPr>
              <a:t> Error message not shown for invalid login</a:t>
            </a:r>
          </a:p>
        </p:txBody>
      </p:sp>
      <p:sp>
        <p:nvSpPr>
          <p:cNvPr id="26" name="TextBox 26"/>
          <p:cNvSpPr txBox="1"/>
          <p:nvPr/>
        </p:nvSpPr>
        <p:spPr>
          <a:xfrm>
            <a:off x="11084292" y="4936100"/>
            <a:ext cx="3831254" cy="1114425"/>
          </a:xfrm>
          <a:prstGeom prst="rect">
            <a:avLst/>
          </a:prstGeom>
        </p:spPr>
        <p:txBody>
          <a:bodyPr lIns="0" tIns="0" rIns="0" bIns="0" rtlCol="0" anchor="t">
            <a:spAutoFit/>
          </a:bodyPr>
          <a:lstStyle/>
          <a:p>
            <a:pPr algn="l">
              <a:lnSpc>
                <a:spcPts val="4500"/>
              </a:lnSpc>
            </a:pPr>
            <a:r>
              <a:rPr lang="en-US" sz="3000" b="1">
                <a:solidFill>
                  <a:srgbClr val="212121"/>
                </a:solidFill>
                <a:latin typeface="Saira Condensed Bold"/>
                <a:ea typeface="Saira Condensed Bold"/>
                <a:cs typeface="Saira Condensed Bold"/>
                <a:sym typeface="Saira Condensed Bold"/>
              </a:rPr>
              <a:t>Add to cart not working for certain products</a:t>
            </a:r>
          </a:p>
        </p:txBody>
      </p:sp>
      <p:sp>
        <p:nvSpPr>
          <p:cNvPr id="27" name="TextBox 27"/>
          <p:cNvSpPr txBox="1"/>
          <p:nvPr/>
        </p:nvSpPr>
        <p:spPr>
          <a:xfrm>
            <a:off x="10735493" y="7206406"/>
            <a:ext cx="4528850" cy="1114425"/>
          </a:xfrm>
          <a:prstGeom prst="rect">
            <a:avLst/>
          </a:prstGeom>
        </p:spPr>
        <p:txBody>
          <a:bodyPr lIns="0" tIns="0" rIns="0" bIns="0" rtlCol="0" anchor="t">
            <a:spAutoFit/>
          </a:bodyPr>
          <a:lstStyle/>
          <a:p>
            <a:pPr algn="l">
              <a:lnSpc>
                <a:spcPts val="4500"/>
              </a:lnSpc>
            </a:pPr>
            <a:r>
              <a:rPr lang="en-US" sz="3000" b="1">
                <a:solidFill>
                  <a:srgbClr val="212121"/>
                </a:solidFill>
                <a:latin typeface="Saira Condensed Bold"/>
                <a:ea typeface="Saira Condensed Bold"/>
                <a:cs typeface="Saira Condensed Bold"/>
                <a:sym typeface="Saira Condensed Bold"/>
              </a:rPr>
              <a:t>Login with wrong credentials gives incorrect error message</a:t>
            </a:r>
          </a:p>
        </p:txBody>
      </p:sp>
      <p:sp>
        <p:nvSpPr>
          <p:cNvPr id="28" name="TextBox 28"/>
          <p:cNvSpPr txBox="1"/>
          <p:nvPr/>
        </p:nvSpPr>
        <p:spPr>
          <a:xfrm>
            <a:off x="4203206" y="7012728"/>
            <a:ext cx="3123960" cy="1114425"/>
          </a:xfrm>
          <a:prstGeom prst="rect">
            <a:avLst/>
          </a:prstGeom>
        </p:spPr>
        <p:txBody>
          <a:bodyPr lIns="0" tIns="0" rIns="0" bIns="0" rtlCol="0" anchor="t">
            <a:spAutoFit/>
          </a:bodyPr>
          <a:lstStyle/>
          <a:p>
            <a:pPr algn="l">
              <a:lnSpc>
                <a:spcPts val="4500"/>
              </a:lnSpc>
            </a:pPr>
            <a:r>
              <a:rPr lang="en-US" sz="3000" b="1">
                <a:solidFill>
                  <a:srgbClr val="212121"/>
                </a:solidFill>
                <a:latin typeface="Saira Condensed Bold"/>
                <a:ea typeface="Saira Condensed Bold"/>
                <a:cs typeface="Saira Condensed Bold"/>
                <a:sym typeface="Saira Condensed Bold"/>
              </a:rPr>
              <a:t>Contact form allowed blank submissions</a:t>
            </a:r>
          </a:p>
        </p:txBody>
      </p:sp>
      <p:sp>
        <p:nvSpPr>
          <p:cNvPr id="29" name="TextBox 29"/>
          <p:cNvSpPr txBox="1"/>
          <p:nvPr/>
        </p:nvSpPr>
        <p:spPr>
          <a:xfrm>
            <a:off x="5023521" y="1181971"/>
            <a:ext cx="8240958" cy="1276350"/>
          </a:xfrm>
          <a:prstGeom prst="rect">
            <a:avLst/>
          </a:prstGeom>
        </p:spPr>
        <p:txBody>
          <a:bodyPr lIns="0" tIns="0" rIns="0" bIns="0" rtlCol="0" anchor="t">
            <a:spAutoFit/>
          </a:bodyPr>
          <a:lstStyle/>
          <a:p>
            <a:pPr algn="just">
              <a:lnSpc>
                <a:spcPts val="10199"/>
              </a:lnSpc>
            </a:pPr>
            <a:r>
              <a:rPr lang="en-US" sz="8499" b="1">
                <a:solidFill>
                  <a:srgbClr val="212121"/>
                </a:solidFill>
                <a:latin typeface="Saira Condensed Bold"/>
                <a:ea typeface="Saira Condensed Bold"/>
                <a:cs typeface="Saira Condensed Bold"/>
                <a:sym typeface="Saira Condensed Bold"/>
              </a:rPr>
              <a:t>Issues Found &amp; Fixed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flipH="1">
            <a:off x="0" y="3071"/>
            <a:ext cx="675004" cy="392346"/>
          </a:xfrm>
          <a:custGeom>
            <a:avLst/>
            <a:gdLst/>
            <a:ahLst/>
            <a:cxnLst/>
            <a:rect l="l" t="t" r="r" b="b"/>
            <a:pathLst>
              <a:path w="675004" h="392346">
                <a:moveTo>
                  <a:pt x="675004" y="0"/>
                </a:moveTo>
                <a:lnTo>
                  <a:pt x="0" y="0"/>
                </a:lnTo>
                <a:lnTo>
                  <a:pt x="0" y="392346"/>
                </a:lnTo>
                <a:lnTo>
                  <a:pt x="675004" y="392346"/>
                </a:lnTo>
                <a:lnTo>
                  <a:pt x="675004"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6423985" y="7416028"/>
            <a:ext cx="3735981" cy="3259643"/>
          </a:xfrm>
          <a:custGeom>
            <a:avLst/>
            <a:gdLst/>
            <a:ahLst/>
            <a:cxnLst/>
            <a:rect l="l" t="t" r="r" b="b"/>
            <a:pathLst>
              <a:path w="3735981" h="3259643">
                <a:moveTo>
                  <a:pt x="0" y="0"/>
                </a:moveTo>
                <a:lnTo>
                  <a:pt x="3735981" y="0"/>
                </a:lnTo>
                <a:lnTo>
                  <a:pt x="3735981" y="3259643"/>
                </a:lnTo>
                <a:lnTo>
                  <a:pt x="0" y="3259643"/>
                </a:lnTo>
                <a:lnTo>
                  <a:pt x="0" y="0"/>
                </a:lnTo>
                <a:close/>
              </a:path>
            </a:pathLst>
          </a:custGeom>
          <a:blipFill>
            <a:blip r:embed="rId5">
              <a:alphaModFix amt="6999"/>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4049445" y="-692791"/>
            <a:ext cx="5197895" cy="11368462"/>
            <a:chOff x="0" y="0"/>
            <a:chExt cx="1368993" cy="2994163"/>
          </a:xfrm>
        </p:grpSpPr>
        <p:sp>
          <p:nvSpPr>
            <p:cNvPr id="6" name="Freeform 6"/>
            <p:cNvSpPr/>
            <p:nvPr/>
          </p:nvSpPr>
          <p:spPr>
            <a:xfrm>
              <a:off x="0" y="0"/>
              <a:ext cx="1368993" cy="2994163"/>
            </a:xfrm>
            <a:custGeom>
              <a:avLst/>
              <a:gdLst/>
              <a:ahLst/>
              <a:cxnLst/>
              <a:rect l="l" t="t" r="r" b="b"/>
              <a:pathLst>
                <a:path w="1368993" h="2994163">
                  <a:moveTo>
                    <a:pt x="29789" y="0"/>
                  </a:moveTo>
                  <a:lnTo>
                    <a:pt x="1339204" y="0"/>
                  </a:lnTo>
                  <a:cubicBezTo>
                    <a:pt x="1347105" y="0"/>
                    <a:pt x="1354682" y="3138"/>
                    <a:pt x="1360268" y="8725"/>
                  </a:cubicBezTo>
                  <a:cubicBezTo>
                    <a:pt x="1365854" y="14311"/>
                    <a:pt x="1368993" y="21888"/>
                    <a:pt x="1368993" y="29789"/>
                  </a:cubicBezTo>
                  <a:lnTo>
                    <a:pt x="1368993" y="2964374"/>
                  </a:lnTo>
                  <a:cubicBezTo>
                    <a:pt x="1368993" y="2972275"/>
                    <a:pt x="1365854" y="2979851"/>
                    <a:pt x="1360268" y="2985438"/>
                  </a:cubicBezTo>
                  <a:cubicBezTo>
                    <a:pt x="1354682" y="2991024"/>
                    <a:pt x="1347105" y="2994163"/>
                    <a:pt x="1339204" y="2994163"/>
                  </a:cubicBezTo>
                  <a:lnTo>
                    <a:pt x="29789" y="2994163"/>
                  </a:lnTo>
                  <a:cubicBezTo>
                    <a:pt x="21888" y="2994163"/>
                    <a:pt x="14311" y="2991024"/>
                    <a:pt x="8725" y="2985438"/>
                  </a:cubicBezTo>
                  <a:cubicBezTo>
                    <a:pt x="3138" y="2979851"/>
                    <a:pt x="0" y="2972275"/>
                    <a:pt x="0" y="2964374"/>
                  </a:cubicBezTo>
                  <a:lnTo>
                    <a:pt x="0" y="29789"/>
                  </a:lnTo>
                  <a:cubicBezTo>
                    <a:pt x="0" y="21888"/>
                    <a:pt x="3138" y="14311"/>
                    <a:pt x="8725" y="8725"/>
                  </a:cubicBezTo>
                  <a:cubicBezTo>
                    <a:pt x="14311" y="3138"/>
                    <a:pt x="21888" y="0"/>
                    <a:pt x="29789" y="0"/>
                  </a:cubicBezTo>
                  <a:close/>
                </a:path>
              </a:pathLst>
            </a:custGeom>
            <a:solidFill>
              <a:srgbClr val="2EC4B6"/>
            </a:solidFill>
          </p:spPr>
        </p:sp>
        <p:sp>
          <p:nvSpPr>
            <p:cNvPr id="7" name="TextBox 7"/>
            <p:cNvSpPr txBox="1"/>
            <p:nvPr/>
          </p:nvSpPr>
          <p:spPr>
            <a:xfrm>
              <a:off x="0" y="-47625"/>
              <a:ext cx="1368993" cy="3041788"/>
            </a:xfrm>
            <a:prstGeom prst="rect">
              <a:avLst/>
            </a:prstGeom>
          </p:spPr>
          <p:txBody>
            <a:bodyPr lIns="50800" tIns="50800" rIns="50800" bIns="50800" rtlCol="0" anchor="ctr"/>
            <a:lstStyle/>
            <a:p>
              <a:pPr algn="ctr">
                <a:lnSpc>
                  <a:spcPts val="2940"/>
                </a:lnSpc>
              </a:pPr>
              <a:endParaRPr/>
            </a:p>
          </p:txBody>
        </p:sp>
      </p:grpSp>
      <p:sp>
        <p:nvSpPr>
          <p:cNvPr id="8" name="TextBox 8"/>
          <p:cNvSpPr txBox="1"/>
          <p:nvPr/>
        </p:nvSpPr>
        <p:spPr>
          <a:xfrm>
            <a:off x="3272183" y="4132177"/>
            <a:ext cx="9544335" cy="1276350"/>
          </a:xfrm>
          <a:prstGeom prst="rect">
            <a:avLst/>
          </a:prstGeom>
        </p:spPr>
        <p:txBody>
          <a:bodyPr lIns="0" tIns="0" rIns="0" bIns="0" rtlCol="0" anchor="t">
            <a:spAutoFit/>
          </a:bodyPr>
          <a:lstStyle/>
          <a:p>
            <a:pPr algn="l">
              <a:lnSpc>
                <a:spcPts val="10199"/>
              </a:lnSpc>
            </a:pPr>
            <a:r>
              <a:rPr lang="en-US" sz="8499" b="1">
                <a:solidFill>
                  <a:srgbClr val="262626"/>
                </a:solidFill>
                <a:latin typeface="Saira Condensed Bold"/>
                <a:ea typeface="Saira Condensed Bold"/>
                <a:cs typeface="Saira Condensed Bold"/>
                <a:sym typeface="Saira Condensed Bold"/>
              </a:rPr>
              <a:t>Thank You</a:t>
            </a:r>
          </a:p>
        </p:txBody>
      </p:sp>
      <p:grpSp>
        <p:nvGrpSpPr>
          <p:cNvPr id="9" name="Group 9"/>
          <p:cNvGrpSpPr/>
          <p:nvPr/>
        </p:nvGrpSpPr>
        <p:grpSpPr>
          <a:xfrm rot="-7011637">
            <a:off x="-2140823" y="-1900763"/>
            <a:ext cx="3953059" cy="395305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11" name="TextBox 11"/>
            <p:cNvSpPr txBox="1"/>
            <p:nvPr/>
          </p:nvSpPr>
          <p:spPr>
            <a:xfrm>
              <a:off x="76200" y="28575"/>
              <a:ext cx="660400" cy="708025"/>
            </a:xfrm>
            <a:prstGeom prst="rect">
              <a:avLst/>
            </a:prstGeom>
          </p:spPr>
          <p:txBody>
            <a:bodyPr lIns="35708" tIns="35708" rIns="35708" bIns="35708" rtlCol="0" anchor="ctr"/>
            <a:lstStyle/>
            <a:p>
              <a:pPr algn="ctr">
                <a:lnSpc>
                  <a:spcPts val="2940"/>
                </a:lnSpc>
              </a:pPr>
              <a:endParaRPr/>
            </a:p>
          </p:txBody>
        </p:sp>
      </p:grpSp>
      <p:sp>
        <p:nvSpPr>
          <p:cNvPr id="12" name="Freeform 12"/>
          <p:cNvSpPr/>
          <p:nvPr/>
        </p:nvSpPr>
        <p:spPr>
          <a:xfrm>
            <a:off x="12012273" y="8349533"/>
            <a:ext cx="804245" cy="1392632"/>
          </a:xfrm>
          <a:custGeom>
            <a:avLst/>
            <a:gdLst/>
            <a:ahLst/>
            <a:cxnLst/>
            <a:rect l="l" t="t" r="r" b="b"/>
            <a:pathLst>
              <a:path w="804245" h="1392632">
                <a:moveTo>
                  <a:pt x="0" y="0"/>
                </a:moveTo>
                <a:lnTo>
                  <a:pt x="804245" y="0"/>
                </a:lnTo>
                <a:lnTo>
                  <a:pt x="804245" y="1392632"/>
                </a:lnTo>
                <a:lnTo>
                  <a:pt x="0" y="1392632"/>
                </a:lnTo>
                <a:lnTo>
                  <a:pt x="0" y="0"/>
                </a:lnTo>
                <a:close/>
              </a:path>
            </a:pathLst>
          </a:custGeom>
          <a:blipFill>
            <a:blip r:embed="rId7">
              <a:alphaModFix amt="10999"/>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6740848" y="8457499"/>
            <a:ext cx="3623559" cy="365759"/>
          </a:xfrm>
          <a:prstGeom prst="rect">
            <a:avLst/>
          </a:prstGeom>
        </p:spPr>
        <p:txBody>
          <a:bodyPr lIns="0" tIns="0" rIns="0" bIns="0" rtlCol="0" anchor="t">
            <a:spAutoFit/>
          </a:bodyPr>
          <a:lstStyle/>
          <a:p>
            <a:pPr algn="l">
              <a:lnSpc>
                <a:spcPts val="2940"/>
              </a:lnSpc>
            </a:pPr>
            <a:r>
              <a:rPr lang="en-US" sz="2100">
                <a:solidFill>
                  <a:srgbClr val="FDFFFC"/>
                </a:solidFill>
                <a:latin typeface="DM Sans"/>
                <a:ea typeface="DM Sans"/>
                <a:cs typeface="DM Sans"/>
                <a:sym typeface="DM Sans"/>
              </a:rPr>
              <a:t>Trusted for smooth logistics</a:t>
            </a:r>
          </a:p>
        </p:txBody>
      </p:sp>
      <p:grpSp>
        <p:nvGrpSpPr>
          <p:cNvPr id="14" name="Group 14"/>
          <p:cNvGrpSpPr/>
          <p:nvPr/>
        </p:nvGrpSpPr>
        <p:grpSpPr>
          <a:xfrm>
            <a:off x="-1481179" y="8539329"/>
            <a:ext cx="2962358" cy="3059359"/>
            <a:chOff x="0" y="0"/>
            <a:chExt cx="3949810" cy="4079146"/>
          </a:xfrm>
        </p:grpSpPr>
        <p:grpSp>
          <p:nvGrpSpPr>
            <p:cNvPr id="15" name="Group 15"/>
            <p:cNvGrpSpPr/>
            <p:nvPr/>
          </p:nvGrpSpPr>
          <p:grpSpPr>
            <a:xfrm>
              <a:off x="0" y="0"/>
              <a:ext cx="3643801" cy="364380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17" name="TextBox 17"/>
              <p:cNvSpPr txBox="1"/>
              <p:nvPr/>
            </p:nvSpPr>
            <p:spPr>
              <a:xfrm>
                <a:off x="76200" y="28575"/>
                <a:ext cx="660400" cy="708025"/>
              </a:xfrm>
              <a:prstGeom prst="rect">
                <a:avLst/>
              </a:prstGeom>
            </p:spPr>
            <p:txBody>
              <a:bodyPr lIns="24686" tIns="24686" rIns="24686" bIns="24686" rtlCol="0" anchor="ctr"/>
              <a:lstStyle/>
              <a:p>
                <a:pPr algn="ctr">
                  <a:lnSpc>
                    <a:spcPts val="2940"/>
                  </a:lnSpc>
                </a:pPr>
                <a:endParaRPr/>
              </a:p>
            </p:txBody>
          </p:sp>
        </p:grpSp>
        <p:sp>
          <p:nvSpPr>
            <p:cNvPr id="18" name="Freeform 18"/>
            <p:cNvSpPr/>
            <p:nvPr/>
          </p:nvSpPr>
          <p:spPr>
            <a:xfrm>
              <a:off x="463458" y="592794"/>
              <a:ext cx="3486352" cy="3486352"/>
            </a:xfrm>
            <a:custGeom>
              <a:avLst/>
              <a:gdLst/>
              <a:ahLst/>
              <a:cxnLst/>
              <a:rect l="l" t="t" r="r" b="b"/>
              <a:pathLst>
                <a:path w="3486352" h="3486352">
                  <a:moveTo>
                    <a:pt x="0" y="0"/>
                  </a:moveTo>
                  <a:lnTo>
                    <a:pt x="3486352" y="0"/>
                  </a:lnTo>
                  <a:lnTo>
                    <a:pt x="3486352" y="3486352"/>
                  </a:lnTo>
                  <a:lnTo>
                    <a:pt x="0" y="3486352"/>
                  </a:lnTo>
                  <a:lnTo>
                    <a:pt x="0" y="0"/>
                  </a:lnTo>
                  <a:close/>
                </a:path>
              </a:pathLst>
            </a:custGeom>
            <a:blipFill>
              <a:blip r:embed="rId9">
                <a:alphaModFix amt="50000"/>
                <a:extLst>
                  <a:ext uri="{96DAC541-7B7A-43D3-8B79-37D633B846F1}">
                    <asvg:svgBlip xmlns:asvg="http://schemas.microsoft.com/office/drawing/2016/SVG/main" r:embed="rId10"/>
                  </a:ext>
                </a:extLst>
              </a:blip>
              <a:stretch>
                <a:fillRect/>
              </a:stretch>
            </a:blipFill>
            <a:ln cap="sq">
              <a:noFill/>
              <a:prstDash val="solid"/>
              <a:miter/>
            </a:ln>
          </p:spPr>
        </p:sp>
        <p:grpSp>
          <p:nvGrpSpPr>
            <p:cNvPr id="19" name="Group 19"/>
            <p:cNvGrpSpPr/>
            <p:nvPr/>
          </p:nvGrpSpPr>
          <p:grpSpPr>
            <a:xfrm>
              <a:off x="463458" y="592794"/>
              <a:ext cx="2642209" cy="264220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21" name="TextBox 21"/>
              <p:cNvSpPr txBox="1"/>
              <p:nvPr/>
            </p:nvSpPr>
            <p:spPr>
              <a:xfrm>
                <a:off x="76200" y="28575"/>
                <a:ext cx="660400" cy="708025"/>
              </a:xfrm>
              <a:prstGeom prst="rect">
                <a:avLst/>
              </a:prstGeom>
            </p:spPr>
            <p:txBody>
              <a:bodyPr lIns="17900" tIns="17900" rIns="17900" bIns="17900" rtlCol="0" anchor="ctr"/>
              <a:lstStyle/>
              <a:p>
                <a:pPr algn="ctr">
                  <a:lnSpc>
                    <a:spcPts val="2940"/>
                  </a:lnSpc>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749489" y="1036447"/>
            <a:ext cx="8572724" cy="2003916"/>
          </a:xfrm>
          <a:prstGeom prst="rect">
            <a:avLst/>
          </a:prstGeom>
        </p:spPr>
        <p:txBody>
          <a:bodyPr lIns="0" tIns="0" rIns="0" bIns="0" rtlCol="0" anchor="t">
            <a:spAutoFit/>
          </a:bodyPr>
          <a:lstStyle/>
          <a:p>
            <a:pPr algn="l">
              <a:lnSpc>
                <a:spcPts val="7966"/>
              </a:lnSpc>
            </a:pPr>
            <a:r>
              <a:rPr lang="en-US" sz="6638" b="1" dirty="0">
                <a:solidFill>
                  <a:srgbClr val="202023"/>
                </a:solidFill>
                <a:latin typeface="Saira Condensed Bold"/>
                <a:ea typeface="Saira Condensed Bold"/>
                <a:cs typeface="Saira Condensed Bold"/>
                <a:sym typeface="Saira Condensed Bold"/>
              </a:rPr>
              <a:t>Automation Exercise Website</a:t>
            </a:r>
          </a:p>
        </p:txBody>
      </p:sp>
      <p:sp>
        <p:nvSpPr>
          <p:cNvPr id="4" name="TextBox 4"/>
          <p:cNvSpPr txBox="1"/>
          <p:nvPr/>
        </p:nvSpPr>
        <p:spPr>
          <a:xfrm>
            <a:off x="1028700" y="3205796"/>
            <a:ext cx="9540607" cy="5641340"/>
          </a:xfrm>
          <a:prstGeom prst="rect">
            <a:avLst/>
          </a:prstGeom>
        </p:spPr>
        <p:txBody>
          <a:bodyPr lIns="0" tIns="0" rIns="0" bIns="0" rtlCol="0" anchor="t">
            <a:spAutoFit/>
          </a:bodyPr>
          <a:lstStyle/>
          <a:p>
            <a:pPr algn="l">
              <a:lnSpc>
                <a:spcPts val="4060"/>
              </a:lnSpc>
            </a:pPr>
            <a:r>
              <a:rPr lang="en-US" sz="2900">
                <a:solidFill>
                  <a:srgbClr val="737373"/>
                </a:solidFill>
                <a:latin typeface="DM Sans"/>
                <a:ea typeface="DM Sans"/>
                <a:cs typeface="DM Sans"/>
                <a:sym typeface="DM Sans"/>
              </a:rPr>
              <a:t>Automation Exercise is a demo web application designed to provide a comprehensive platform for practicing and testing automation tools and techniques. It simulates real-world e-commerce functionalities such as user registration, login, product search, and purchase processes. The website serves as a practical environment for QA engineers and developers to implement and validate automated test scripts using tools like Selenium WebDriver, Postman, and testing frameworks such as Page Object Model (POM) and Data Driven Testing."</a:t>
            </a:r>
          </a:p>
        </p:txBody>
      </p:sp>
      <p:sp>
        <p:nvSpPr>
          <p:cNvPr id="5" name="Freeform 5"/>
          <p:cNvSpPr/>
          <p:nvPr/>
        </p:nvSpPr>
        <p:spPr>
          <a:xfrm>
            <a:off x="16398398" y="8647075"/>
            <a:ext cx="4264698" cy="4264698"/>
          </a:xfrm>
          <a:custGeom>
            <a:avLst/>
            <a:gdLst/>
            <a:ahLst/>
            <a:cxnLst/>
            <a:rect l="l" t="t" r="r" b="b"/>
            <a:pathLst>
              <a:path w="4264698" h="4264698">
                <a:moveTo>
                  <a:pt x="0" y="0"/>
                </a:moveTo>
                <a:lnTo>
                  <a:pt x="4264698" y="0"/>
                </a:lnTo>
                <a:lnTo>
                  <a:pt x="4264698" y="4264698"/>
                </a:lnTo>
                <a:lnTo>
                  <a:pt x="0" y="4264698"/>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sp>
      <p:sp>
        <p:nvSpPr>
          <p:cNvPr id="6" name="Freeform 6"/>
          <p:cNvSpPr/>
          <p:nvPr/>
        </p:nvSpPr>
        <p:spPr>
          <a:xfrm>
            <a:off x="-1405862" y="9069719"/>
            <a:ext cx="2434562" cy="2434562"/>
          </a:xfrm>
          <a:custGeom>
            <a:avLst/>
            <a:gdLst/>
            <a:ahLst/>
            <a:cxnLst/>
            <a:rect l="l" t="t" r="r" b="b"/>
            <a:pathLst>
              <a:path w="2434562" h="2434562">
                <a:moveTo>
                  <a:pt x="0" y="0"/>
                </a:moveTo>
                <a:lnTo>
                  <a:pt x="2434562" y="0"/>
                </a:lnTo>
                <a:lnTo>
                  <a:pt x="2434562" y="2434562"/>
                </a:lnTo>
                <a:lnTo>
                  <a:pt x="0" y="2434562"/>
                </a:lnTo>
                <a:lnTo>
                  <a:pt x="0" y="0"/>
                </a:lnTo>
                <a:close/>
              </a:path>
            </a:pathLst>
          </a:custGeom>
          <a:blipFill>
            <a:blip r:embed="rId5">
              <a:alphaModFix amt="3000"/>
              <a:extLst>
                <a:ext uri="{96DAC541-7B7A-43D3-8B79-37D633B846F1}">
                  <asvg:svgBlip xmlns:asvg="http://schemas.microsoft.com/office/drawing/2016/SVG/main" r:embed="rId6"/>
                </a:ext>
              </a:extLst>
            </a:blip>
            <a:stretch>
              <a:fillRect/>
            </a:stretch>
          </a:blipFill>
        </p:spPr>
      </p:sp>
      <p:sp>
        <p:nvSpPr>
          <p:cNvPr id="7" name="Freeform 7"/>
          <p:cNvSpPr/>
          <p:nvPr/>
        </p:nvSpPr>
        <p:spPr>
          <a:xfrm rot="-5400000">
            <a:off x="-3634593" y="9258300"/>
            <a:ext cx="8080477" cy="8080477"/>
          </a:xfrm>
          <a:custGeom>
            <a:avLst/>
            <a:gdLst/>
            <a:ahLst/>
            <a:cxnLst/>
            <a:rect l="l" t="t" r="r" b="b"/>
            <a:pathLst>
              <a:path w="8080477" h="8080477">
                <a:moveTo>
                  <a:pt x="0" y="0"/>
                </a:moveTo>
                <a:lnTo>
                  <a:pt x="8080477" y="0"/>
                </a:lnTo>
                <a:lnTo>
                  <a:pt x="8080477" y="8080477"/>
                </a:lnTo>
                <a:lnTo>
                  <a:pt x="0" y="80804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a:off x="-1481179" y="-1266855"/>
            <a:ext cx="2854416" cy="2951418"/>
            <a:chOff x="0" y="0"/>
            <a:chExt cx="3805888" cy="3935223"/>
          </a:xfrm>
        </p:grpSpPr>
        <p:grpSp>
          <p:nvGrpSpPr>
            <p:cNvPr id="9" name="Group 9"/>
            <p:cNvGrpSpPr/>
            <p:nvPr/>
          </p:nvGrpSpPr>
          <p:grpSpPr>
            <a:xfrm>
              <a:off x="0" y="0"/>
              <a:ext cx="3643801" cy="364380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C4B6"/>
              </a:solidFill>
              <a:ln cap="sq">
                <a:noFill/>
                <a:prstDash val="solid"/>
                <a:miter/>
              </a:ln>
            </p:spPr>
          </p:sp>
          <p:sp>
            <p:nvSpPr>
              <p:cNvPr id="11" name="TextBox 11"/>
              <p:cNvSpPr txBox="1"/>
              <p:nvPr/>
            </p:nvSpPr>
            <p:spPr>
              <a:xfrm>
                <a:off x="76200" y="28575"/>
                <a:ext cx="660400" cy="708025"/>
              </a:xfrm>
              <a:prstGeom prst="rect">
                <a:avLst/>
              </a:prstGeom>
            </p:spPr>
            <p:txBody>
              <a:bodyPr lIns="24686" tIns="24686" rIns="24686" bIns="24686" rtlCol="0" anchor="ctr"/>
              <a:lstStyle/>
              <a:p>
                <a:pPr algn="ctr">
                  <a:lnSpc>
                    <a:spcPts val="2940"/>
                  </a:lnSpc>
                </a:pPr>
                <a:endParaRPr/>
              </a:p>
            </p:txBody>
          </p:sp>
        </p:grpSp>
        <p:sp>
          <p:nvSpPr>
            <p:cNvPr id="12" name="Freeform 12"/>
            <p:cNvSpPr/>
            <p:nvPr/>
          </p:nvSpPr>
          <p:spPr>
            <a:xfrm>
              <a:off x="463458" y="592794"/>
              <a:ext cx="3342430" cy="3342430"/>
            </a:xfrm>
            <a:custGeom>
              <a:avLst/>
              <a:gdLst/>
              <a:ahLst/>
              <a:cxnLst/>
              <a:rect l="l" t="t" r="r" b="b"/>
              <a:pathLst>
                <a:path w="3342430" h="3342430">
                  <a:moveTo>
                    <a:pt x="0" y="0"/>
                  </a:moveTo>
                  <a:lnTo>
                    <a:pt x="3342430" y="0"/>
                  </a:lnTo>
                  <a:lnTo>
                    <a:pt x="3342430" y="3342429"/>
                  </a:lnTo>
                  <a:lnTo>
                    <a:pt x="0" y="3342429"/>
                  </a:lnTo>
                  <a:lnTo>
                    <a:pt x="0" y="0"/>
                  </a:lnTo>
                  <a:close/>
                </a:path>
              </a:pathLst>
            </a:custGeom>
            <a:blipFill>
              <a:blip r:embed="rId9">
                <a:alphaModFix amt="50000"/>
                <a:extLst>
                  <a:ext uri="{96DAC541-7B7A-43D3-8B79-37D633B846F1}">
                    <asvg:svgBlip xmlns:asvg="http://schemas.microsoft.com/office/drawing/2016/SVG/main" r:embed="rId10"/>
                  </a:ext>
                </a:extLst>
              </a:blip>
              <a:stretch>
                <a:fillRect/>
              </a:stretch>
            </a:blipFill>
            <a:ln cap="sq">
              <a:noFill/>
              <a:prstDash val="solid"/>
              <a:miter/>
            </a:ln>
          </p:spPr>
        </p:sp>
        <p:grpSp>
          <p:nvGrpSpPr>
            <p:cNvPr id="13" name="Group 13"/>
            <p:cNvGrpSpPr/>
            <p:nvPr/>
          </p:nvGrpSpPr>
          <p:grpSpPr>
            <a:xfrm>
              <a:off x="463458" y="592794"/>
              <a:ext cx="2642209" cy="264220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C4B6"/>
              </a:solidFill>
              <a:ln cap="sq">
                <a:noFill/>
                <a:prstDash val="solid"/>
                <a:miter/>
              </a:ln>
            </p:spPr>
          </p:sp>
          <p:sp>
            <p:nvSpPr>
              <p:cNvPr id="15" name="TextBox 15"/>
              <p:cNvSpPr txBox="1"/>
              <p:nvPr/>
            </p:nvSpPr>
            <p:spPr>
              <a:xfrm>
                <a:off x="76200" y="28575"/>
                <a:ext cx="660400" cy="708025"/>
              </a:xfrm>
              <a:prstGeom prst="rect">
                <a:avLst/>
              </a:prstGeom>
            </p:spPr>
            <p:txBody>
              <a:bodyPr lIns="17900" tIns="17900" rIns="17900" bIns="17900" rtlCol="0" anchor="ctr"/>
              <a:lstStyle/>
              <a:p>
                <a:pPr algn="ctr">
                  <a:lnSpc>
                    <a:spcPts val="2940"/>
                  </a:lnSpc>
                </a:pPr>
                <a:endParaRPr/>
              </a:p>
            </p:txBody>
          </p:sp>
        </p:grpSp>
      </p:grpSp>
      <p:sp>
        <p:nvSpPr>
          <p:cNvPr id="16" name="Freeform 16"/>
          <p:cNvSpPr/>
          <p:nvPr/>
        </p:nvSpPr>
        <p:spPr>
          <a:xfrm rot="8100000">
            <a:off x="16097123" y="374228"/>
            <a:ext cx="1168768" cy="7420749"/>
          </a:xfrm>
          <a:custGeom>
            <a:avLst/>
            <a:gdLst/>
            <a:ahLst/>
            <a:cxnLst/>
            <a:rect l="l" t="t" r="r" b="b"/>
            <a:pathLst>
              <a:path w="1168768" h="7420749">
                <a:moveTo>
                  <a:pt x="0" y="0"/>
                </a:moveTo>
                <a:lnTo>
                  <a:pt x="1168768" y="0"/>
                </a:lnTo>
                <a:lnTo>
                  <a:pt x="1168768" y="7420750"/>
                </a:lnTo>
                <a:lnTo>
                  <a:pt x="0" y="74207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Freeform 17"/>
          <p:cNvSpPr/>
          <p:nvPr/>
        </p:nvSpPr>
        <p:spPr>
          <a:xfrm rot="2798939">
            <a:off x="16427194" y="1690550"/>
            <a:ext cx="1326596" cy="8422834"/>
          </a:xfrm>
          <a:custGeom>
            <a:avLst/>
            <a:gdLst/>
            <a:ahLst/>
            <a:cxnLst/>
            <a:rect l="l" t="t" r="r" b="b"/>
            <a:pathLst>
              <a:path w="1326596" h="8422834">
                <a:moveTo>
                  <a:pt x="0" y="0"/>
                </a:moveTo>
                <a:lnTo>
                  <a:pt x="1326597" y="0"/>
                </a:lnTo>
                <a:lnTo>
                  <a:pt x="1326597" y="8422835"/>
                </a:lnTo>
                <a:lnTo>
                  <a:pt x="0" y="842283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8" name="Group 18"/>
          <p:cNvGrpSpPr/>
          <p:nvPr/>
        </p:nvGrpSpPr>
        <p:grpSpPr>
          <a:xfrm rot="-8100000">
            <a:off x="15204538" y="6341698"/>
            <a:ext cx="5067740" cy="5067740"/>
            <a:chOff x="0" y="0"/>
            <a:chExt cx="6350000" cy="6350000"/>
          </a:xfrm>
        </p:grpSpPr>
        <p:sp>
          <p:nvSpPr>
            <p:cNvPr id="19" name="Freeform 19"/>
            <p:cNvSpPr/>
            <p:nvPr/>
          </p:nvSpPr>
          <p:spPr>
            <a:xfrm>
              <a:off x="0" y="0"/>
              <a:ext cx="6350000" cy="6350000"/>
            </a:xfrm>
            <a:custGeom>
              <a:avLst/>
              <a:gdLst/>
              <a:ahLst/>
              <a:cxnLst/>
              <a:rect l="l" t="t" r="r" b="b"/>
              <a:pathLst>
                <a:path w="6350000" h="6350000">
                  <a:moveTo>
                    <a:pt x="0" y="6350000"/>
                  </a:moveTo>
                  <a:lnTo>
                    <a:pt x="6350000" y="6350000"/>
                  </a:lnTo>
                  <a:lnTo>
                    <a:pt x="6350000" y="0"/>
                  </a:lnTo>
                  <a:cubicBezTo>
                    <a:pt x="2843530" y="0"/>
                    <a:pt x="0" y="2843530"/>
                    <a:pt x="0" y="6350000"/>
                  </a:cubicBezTo>
                  <a:close/>
                </a:path>
              </a:pathLst>
            </a:custGeom>
            <a:blipFill>
              <a:blip r:embed="rId13"/>
              <a:stretch>
                <a:fillRect l="-60497" r="-60497"/>
              </a:stretch>
            </a:blipFill>
          </p:spPr>
        </p:sp>
      </p:grpSp>
      <p:grpSp>
        <p:nvGrpSpPr>
          <p:cNvPr id="20" name="Group 20"/>
          <p:cNvGrpSpPr/>
          <p:nvPr/>
        </p:nvGrpSpPr>
        <p:grpSpPr>
          <a:xfrm rot="2700000">
            <a:off x="15195761" y="-1122438"/>
            <a:ext cx="5067740" cy="5067740"/>
            <a:chOff x="0" y="0"/>
            <a:chExt cx="6350000" cy="6350000"/>
          </a:xfrm>
        </p:grpSpPr>
        <p:sp>
          <p:nvSpPr>
            <p:cNvPr id="21" name="Freeform 21"/>
            <p:cNvSpPr/>
            <p:nvPr/>
          </p:nvSpPr>
          <p:spPr>
            <a:xfrm>
              <a:off x="0" y="0"/>
              <a:ext cx="6350000" cy="6350000"/>
            </a:xfrm>
            <a:custGeom>
              <a:avLst/>
              <a:gdLst/>
              <a:ahLst/>
              <a:cxnLst/>
              <a:rect l="l" t="t" r="r" b="b"/>
              <a:pathLst>
                <a:path w="6350000" h="6350000">
                  <a:moveTo>
                    <a:pt x="0" y="6350000"/>
                  </a:moveTo>
                  <a:lnTo>
                    <a:pt x="6350000" y="6350000"/>
                  </a:lnTo>
                  <a:lnTo>
                    <a:pt x="6350000" y="0"/>
                  </a:lnTo>
                  <a:cubicBezTo>
                    <a:pt x="2843530" y="0"/>
                    <a:pt x="0" y="2843530"/>
                    <a:pt x="0" y="6350000"/>
                  </a:cubicBezTo>
                  <a:close/>
                </a:path>
              </a:pathLst>
            </a:custGeom>
            <a:blipFill>
              <a:blip r:embed="rId14"/>
              <a:stretch>
                <a:fillRect l="-61731" r="-61731"/>
              </a:stretch>
            </a:blipFill>
          </p:spPr>
        </p:sp>
      </p:grpSp>
      <p:grpSp>
        <p:nvGrpSpPr>
          <p:cNvPr id="22" name="Group 22"/>
          <p:cNvGrpSpPr/>
          <p:nvPr/>
        </p:nvGrpSpPr>
        <p:grpSpPr>
          <a:xfrm rot="-2700000">
            <a:off x="10526556" y="2238876"/>
            <a:ext cx="5815082" cy="5815082"/>
            <a:chOff x="0" y="0"/>
            <a:chExt cx="6350000" cy="6350000"/>
          </a:xfrm>
        </p:grpSpPr>
        <p:sp>
          <p:nvSpPr>
            <p:cNvPr id="23" name="Freeform 23"/>
            <p:cNvSpPr/>
            <p:nvPr/>
          </p:nvSpPr>
          <p:spPr>
            <a:xfrm>
              <a:off x="0" y="0"/>
              <a:ext cx="6350000" cy="6350000"/>
            </a:xfrm>
            <a:custGeom>
              <a:avLst/>
              <a:gdLst/>
              <a:ahLst/>
              <a:cxnLst/>
              <a:rect l="l" t="t" r="r" b="b"/>
              <a:pathLst>
                <a:path w="6350000" h="6350000">
                  <a:moveTo>
                    <a:pt x="0" y="6350000"/>
                  </a:moveTo>
                  <a:lnTo>
                    <a:pt x="6350000" y="6350000"/>
                  </a:lnTo>
                  <a:lnTo>
                    <a:pt x="6350000" y="0"/>
                  </a:lnTo>
                  <a:cubicBezTo>
                    <a:pt x="2843530" y="0"/>
                    <a:pt x="0" y="2843530"/>
                    <a:pt x="0" y="6350000"/>
                  </a:cubicBezTo>
                  <a:close/>
                </a:path>
              </a:pathLst>
            </a:custGeom>
            <a:blipFill>
              <a:blip r:embed="rId15"/>
              <a:stretch>
                <a:fillRect l="-60192" r="-60192"/>
              </a:stretch>
            </a:blipFill>
            <a:ln cap="sq">
              <a:noFill/>
              <a:prstDash val="solid"/>
              <a:miter/>
            </a:ln>
          </p:spPr>
        </p:sp>
      </p:grpSp>
      <p:grpSp>
        <p:nvGrpSpPr>
          <p:cNvPr id="24" name="Group 24"/>
          <p:cNvGrpSpPr/>
          <p:nvPr/>
        </p:nvGrpSpPr>
        <p:grpSpPr>
          <a:xfrm>
            <a:off x="14876022" y="2033642"/>
            <a:ext cx="6181001" cy="618100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C4B6"/>
            </a:solidFill>
            <a:ln cap="sq">
              <a:noFill/>
              <a:prstDash val="solid"/>
              <a:miter/>
            </a:ln>
          </p:spPr>
        </p:sp>
        <p:sp>
          <p:nvSpPr>
            <p:cNvPr id="26" name="TextBox 26"/>
            <p:cNvSpPr txBox="1"/>
            <p:nvPr/>
          </p:nvSpPr>
          <p:spPr>
            <a:xfrm>
              <a:off x="76200" y="28575"/>
              <a:ext cx="660400" cy="708025"/>
            </a:xfrm>
            <a:prstGeom prst="rect">
              <a:avLst/>
            </a:prstGeom>
          </p:spPr>
          <p:txBody>
            <a:bodyPr lIns="55833" tIns="55833" rIns="55833" bIns="55833" rtlCol="0" anchor="ctr"/>
            <a:lstStyle/>
            <a:p>
              <a:pPr algn="ctr">
                <a:lnSpc>
                  <a:spcPts val="2940"/>
                </a:lnSpc>
              </a:pPr>
              <a:endParaRPr/>
            </a:p>
          </p:txBody>
        </p:sp>
      </p:grpSp>
      <p:grpSp>
        <p:nvGrpSpPr>
          <p:cNvPr id="27" name="Group 27"/>
          <p:cNvGrpSpPr/>
          <p:nvPr/>
        </p:nvGrpSpPr>
        <p:grpSpPr>
          <a:xfrm>
            <a:off x="15513732" y="2671352"/>
            <a:ext cx="4905581" cy="490558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id="29" name="TextBox 29"/>
            <p:cNvSpPr txBox="1"/>
            <p:nvPr/>
          </p:nvSpPr>
          <p:spPr>
            <a:xfrm>
              <a:off x="76200" y="28575"/>
              <a:ext cx="660400" cy="708025"/>
            </a:xfrm>
            <a:prstGeom prst="rect">
              <a:avLst/>
            </a:prstGeom>
          </p:spPr>
          <p:txBody>
            <a:bodyPr lIns="40486" tIns="40486" rIns="40486" bIns="40486" rtlCol="0" anchor="ctr"/>
            <a:lstStyle/>
            <a:p>
              <a:pPr algn="ctr">
                <a:lnSpc>
                  <a:spcPts val="2940"/>
                </a:lnSpc>
              </a:pPr>
              <a:endParaRPr/>
            </a:p>
          </p:txBody>
        </p:sp>
      </p:grpSp>
      <p:sp>
        <p:nvSpPr>
          <p:cNvPr id="30" name="TextBox 30"/>
          <p:cNvSpPr txBox="1"/>
          <p:nvPr/>
        </p:nvSpPr>
        <p:spPr>
          <a:xfrm>
            <a:off x="1446209" y="436316"/>
            <a:ext cx="1588492" cy="869949"/>
          </a:xfrm>
          <a:prstGeom prst="rect">
            <a:avLst/>
          </a:prstGeom>
        </p:spPr>
        <p:txBody>
          <a:bodyPr lIns="0" tIns="0" rIns="0" bIns="0" rtlCol="0" anchor="t">
            <a:spAutoFit/>
          </a:bodyPr>
          <a:lstStyle/>
          <a:p>
            <a:pPr algn="ctr">
              <a:lnSpc>
                <a:spcPts val="3500"/>
              </a:lnSpc>
            </a:pPr>
            <a:r>
              <a:rPr lang="en-US" sz="2500">
                <a:solidFill>
                  <a:srgbClr val="003366"/>
                </a:solidFill>
                <a:latin typeface="DM Sans"/>
                <a:ea typeface="DM Sans"/>
                <a:cs typeface="DM Sans"/>
                <a:sym typeface="DM Sans"/>
              </a:rPr>
              <a:t>DEPI Egypt</a:t>
            </a:r>
          </a:p>
          <a:p>
            <a:pPr algn="ctr">
              <a:lnSpc>
                <a:spcPts val="3500"/>
              </a:lnSpc>
              <a:spcBef>
                <a:spcPct val="0"/>
              </a:spcBef>
            </a:pPr>
            <a:endParaRPr lang="en-US" sz="2500">
              <a:solidFill>
                <a:srgbClr val="003366"/>
              </a:solidFill>
              <a:latin typeface="DM Sans"/>
              <a:ea typeface="DM Sans"/>
              <a:cs typeface="DM Sans"/>
              <a:sym typeface="DM Sans"/>
            </a:endParaRPr>
          </a:p>
        </p:txBody>
      </p:sp>
      <p:sp>
        <p:nvSpPr>
          <p:cNvPr id="31" name="Freeform 7">
            <a:extLst>
              <a:ext uri="{FF2B5EF4-FFF2-40B4-BE49-F238E27FC236}">
                <a16:creationId xmlns:a16="http://schemas.microsoft.com/office/drawing/2014/main" id="{8DE288E3-184C-7448-AD16-B139CDE8D6FC}"/>
              </a:ext>
            </a:extLst>
          </p:cNvPr>
          <p:cNvSpPr/>
          <p:nvPr/>
        </p:nvSpPr>
        <p:spPr>
          <a:xfrm rot="16200000">
            <a:off x="-150292" y="8102166"/>
            <a:ext cx="1799858" cy="1799858"/>
          </a:xfrm>
          <a:custGeom>
            <a:avLst/>
            <a:gdLst/>
            <a:ahLst/>
            <a:cxnLst/>
            <a:rect l="l" t="t" r="r" b="b"/>
            <a:pathLst>
              <a:path w="1799858" h="1799858">
                <a:moveTo>
                  <a:pt x="0" y="0"/>
                </a:moveTo>
                <a:lnTo>
                  <a:pt x="1799858" y="0"/>
                </a:lnTo>
                <a:lnTo>
                  <a:pt x="1799858" y="1799858"/>
                </a:lnTo>
                <a:lnTo>
                  <a:pt x="0" y="179985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flipV="1">
            <a:off x="5990653" y="3801046"/>
            <a:ext cx="8229600" cy="2684907"/>
          </a:xfrm>
          <a:custGeom>
            <a:avLst/>
            <a:gdLst/>
            <a:ahLst/>
            <a:cxnLst/>
            <a:rect l="l" t="t" r="r" b="b"/>
            <a:pathLst>
              <a:path w="8229600" h="2684907">
                <a:moveTo>
                  <a:pt x="0" y="2684908"/>
                </a:moveTo>
                <a:lnTo>
                  <a:pt x="8229601" y="2684908"/>
                </a:lnTo>
                <a:lnTo>
                  <a:pt x="8229601" y="0"/>
                </a:lnTo>
                <a:lnTo>
                  <a:pt x="0" y="0"/>
                </a:lnTo>
                <a:lnTo>
                  <a:pt x="0" y="268490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733868" y="1832510"/>
            <a:ext cx="1002554" cy="1002554"/>
          </a:xfrm>
          <a:custGeom>
            <a:avLst/>
            <a:gdLst/>
            <a:ahLst/>
            <a:cxnLst/>
            <a:rect l="l" t="t" r="r" b="b"/>
            <a:pathLst>
              <a:path w="1002554" h="1002554">
                <a:moveTo>
                  <a:pt x="0" y="0"/>
                </a:moveTo>
                <a:lnTo>
                  <a:pt x="1002554" y="0"/>
                </a:lnTo>
                <a:lnTo>
                  <a:pt x="1002554" y="1002554"/>
                </a:lnTo>
                <a:lnTo>
                  <a:pt x="0" y="10025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9664631" y="7511285"/>
            <a:ext cx="1141029" cy="931365"/>
          </a:xfrm>
          <a:custGeom>
            <a:avLst/>
            <a:gdLst/>
            <a:ahLst/>
            <a:cxnLst/>
            <a:rect l="l" t="t" r="r" b="b"/>
            <a:pathLst>
              <a:path w="1141029" h="931365">
                <a:moveTo>
                  <a:pt x="0" y="0"/>
                </a:moveTo>
                <a:lnTo>
                  <a:pt x="1141028" y="0"/>
                </a:lnTo>
                <a:lnTo>
                  <a:pt x="1141028" y="931364"/>
                </a:lnTo>
                <a:lnTo>
                  <a:pt x="0" y="9313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6878300" y="0"/>
            <a:ext cx="1647086" cy="957369"/>
          </a:xfrm>
          <a:custGeom>
            <a:avLst/>
            <a:gdLst/>
            <a:ahLst/>
            <a:cxnLst/>
            <a:rect l="l" t="t" r="r" b="b"/>
            <a:pathLst>
              <a:path w="1647086" h="957369">
                <a:moveTo>
                  <a:pt x="0" y="0"/>
                </a:moveTo>
                <a:lnTo>
                  <a:pt x="1647086" y="0"/>
                </a:lnTo>
                <a:lnTo>
                  <a:pt x="1647086" y="957369"/>
                </a:lnTo>
                <a:lnTo>
                  <a:pt x="0" y="9573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5400000">
            <a:off x="0" y="8700191"/>
            <a:ext cx="1799858" cy="1799858"/>
          </a:xfrm>
          <a:custGeom>
            <a:avLst/>
            <a:gdLst/>
            <a:ahLst/>
            <a:cxnLst/>
            <a:rect l="l" t="t" r="r" b="b"/>
            <a:pathLst>
              <a:path w="1799858" h="1799858">
                <a:moveTo>
                  <a:pt x="0" y="0"/>
                </a:moveTo>
                <a:lnTo>
                  <a:pt x="1799858" y="0"/>
                </a:lnTo>
                <a:lnTo>
                  <a:pt x="1799858" y="1799858"/>
                </a:lnTo>
                <a:lnTo>
                  <a:pt x="0" y="179985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9664631" y="4670144"/>
            <a:ext cx="844924" cy="844924"/>
          </a:xfrm>
          <a:custGeom>
            <a:avLst/>
            <a:gdLst/>
            <a:ahLst/>
            <a:cxnLst/>
            <a:rect l="l" t="t" r="r" b="b"/>
            <a:pathLst>
              <a:path w="844924" h="844924">
                <a:moveTo>
                  <a:pt x="0" y="0"/>
                </a:moveTo>
                <a:lnTo>
                  <a:pt x="844923" y="0"/>
                </a:lnTo>
                <a:lnTo>
                  <a:pt x="844923" y="844924"/>
                </a:lnTo>
                <a:lnTo>
                  <a:pt x="0" y="84492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TextBox 9"/>
          <p:cNvSpPr txBox="1"/>
          <p:nvPr/>
        </p:nvSpPr>
        <p:spPr>
          <a:xfrm>
            <a:off x="2245984" y="3940549"/>
            <a:ext cx="6090272" cy="2562225"/>
          </a:xfrm>
          <a:prstGeom prst="rect">
            <a:avLst/>
          </a:prstGeom>
        </p:spPr>
        <p:txBody>
          <a:bodyPr lIns="0" tIns="0" rIns="0" bIns="0" rtlCol="0" anchor="t">
            <a:spAutoFit/>
          </a:bodyPr>
          <a:lstStyle/>
          <a:p>
            <a:pPr algn="l">
              <a:lnSpc>
                <a:spcPts val="10199"/>
              </a:lnSpc>
            </a:pPr>
            <a:r>
              <a:rPr lang="en-US" sz="8499" b="1">
                <a:solidFill>
                  <a:srgbClr val="212121"/>
                </a:solidFill>
                <a:latin typeface="Saira Condensed Bold"/>
                <a:ea typeface="Saira Condensed Bold"/>
                <a:cs typeface="Saira Condensed Bold"/>
                <a:sym typeface="Saira Condensed Bold"/>
              </a:rPr>
              <a:t>Project Objectives</a:t>
            </a:r>
          </a:p>
        </p:txBody>
      </p:sp>
      <p:sp>
        <p:nvSpPr>
          <p:cNvPr id="10" name="TextBox 10"/>
          <p:cNvSpPr txBox="1"/>
          <p:nvPr/>
        </p:nvSpPr>
        <p:spPr>
          <a:xfrm>
            <a:off x="11447907" y="1085492"/>
            <a:ext cx="6060506" cy="8514628"/>
          </a:xfrm>
          <a:prstGeom prst="rect">
            <a:avLst/>
          </a:prstGeom>
        </p:spPr>
        <p:txBody>
          <a:bodyPr lIns="0" tIns="0" rIns="0" bIns="0" rtlCol="0" anchor="t">
            <a:spAutoFit/>
          </a:bodyPr>
          <a:lstStyle/>
          <a:p>
            <a:pPr marL="676733" lvl="1" indent="-338367" algn="l">
              <a:lnSpc>
                <a:spcPts val="5642"/>
              </a:lnSpc>
              <a:buFont typeface="Arial"/>
              <a:buChar char="•"/>
            </a:pPr>
            <a:r>
              <a:rPr lang="en-US" sz="3134" b="1">
                <a:solidFill>
                  <a:srgbClr val="212121"/>
                </a:solidFill>
                <a:latin typeface="Saira Condensed Bold"/>
                <a:ea typeface="Saira Condensed Bold"/>
                <a:cs typeface="Saira Condensed Bold"/>
                <a:sym typeface="Saira Condensed Bold"/>
              </a:rPr>
              <a:t>Execute both manual and automated test cases</a:t>
            </a:r>
          </a:p>
          <a:p>
            <a:pPr marL="676733" lvl="1" indent="-338367" algn="l">
              <a:lnSpc>
                <a:spcPts val="5642"/>
              </a:lnSpc>
              <a:buFont typeface="Arial"/>
              <a:buChar char="•"/>
            </a:pPr>
            <a:r>
              <a:rPr lang="en-US" sz="3134" b="1">
                <a:solidFill>
                  <a:srgbClr val="212121"/>
                </a:solidFill>
                <a:latin typeface="Saira Condensed Bold"/>
                <a:ea typeface="Saira Condensed Bold"/>
                <a:cs typeface="Saira Condensed Bold"/>
                <a:sym typeface="Saira Condensed Bold"/>
              </a:rPr>
              <a:t>Detect and report bugs with detailed bug reports</a:t>
            </a:r>
          </a:p>
          <a:p>
            <a:pPr marL="676733" lvl="1" indent="-338367" algn="l">
              <a:lnSpc>
                <a:spcPts val="5642"/>
              </a:lnSpc>
              <a:buFont typeface="Arial"/>
              <a:buChar char="•"/>
            </a:pPr>
            <a:r>
              <a:rPr lang="en-US" sz="3134" b="1">
                <a:solidFill>
                  <a:srgbClr val="212121"/>
                </a:solidFill>
                <a:latin typeface="Saira Condensed Bold"/>
                <a:ea typeface="Saira Condensed Bold"/>
                <a:cs typeface="Saira Condensed Bold"/>
                <a:sym typeface="Saira Condensed Bold"/>
              </a:rPr>
              <a:t>Use Page Object Model (POM) to enhance code maintainability</a:t>
            </a:r>
          </a:p>
          <a:p>
            <a:pPr marL="676733" lvl="1" indent="-338367" algn="l">
              <a:lnSpc>
                <a:spcPts val="5642"/>
              </a:lnSpc>
              <a:buFont typeface="Arial"/>
              <a:buChar char="•"/>
            </a:pPr>
            <a:r>
              <a:rPr lang="en-US" sz="3134" b="1">
                <a:solidFill>
                  <a:srgbClr val="212121"/>
                </a:solidFill>
                <a:latin typeface="Saira Condensed Bold"/>
                <a:ea typeface="Saira Condensed Bold"/>
                <a:cs typeface="Saira Condensed Bold"/>
                <a:sym typeface="Saira Condensed Bold"/>
              </a:rPr>
              <a:t>Cover both happy and negative test scenarios</a:t>
            </a:r>
          </a:p>
          <a:p>
            <a:pPr marL="676733" lvl="1" indent="-338367" algn="l">
              <a:lnSpc>
                <a:spcPts val="5642"/>
              </a:lnSpc>
              <a:buFont typeface="Arial"/>
              <a:buChar char="•"/>
            </a:pPr>
            <a:r>
              <a:rPr lang="en-US" sz="3134" b="1">
                <a:solidFill>
                  <a:srgbClr val="212121"/>
                </a:solidFill>
                <a:latin typeface="Saira Condensed Bold"/>
                <a:ea typeface="Saira Condensed Bold"/>
                <a:cs typeface="Saira Condensed Bold"/>
                <a:sym typeface="Saira Condensed Bold"/>
              </a:rPr>
              <a:t>Perform API testing to ensure data consistency</a:t>
            </a:r>
          </a:p>
          <a:p>
            <a:pPr marL="676733" lvl="1" indent="-338367" algn="l">
              <a:lnSpc>
                <a:spcPts val="5642"/>
              </a:lnSpc>
              <a:buFont typeface="Arial"/>
              <a:buChar char="•"/>
            </a:pPr>
            <a:r>
              <a:rPr lang="en-US" sz="3134" b="1">
                <a:solidFill>
                  <a:srgbClr val="212121"/>
                </a:solidFill>
                <a:latin typeface="Saira Condensed Bold"/>
                <a:ea typeface="Saira Condensed Bold"/>
                <a:cs typeface="Saira Condensed Bold"/>
                <a:sym typeface="Saira Condensed Bold"/>
              </a:rPr>
              <a:t>Deliver professional documentation and test reports</a:t>
            </a:r>
          </a:p>
        </p:txBody>
      </p:sp>
      <p:sp>
        <p:nvSpPr>
          <p:cNvPr id="19" name="TextBox 19"/>
          <p:cNvSpPr txBox="1"/>
          <p:nvPr/>
        </p:nvSpPr>
        <p:spPr>
          <a:xfrm>
            <a:off x="1446209" y="436316"/>
            <a:ext cx="1588492" cy="869949"/>
          </a:xfrm>
          <a:prstGeom prst="rect">
            <a:avLst/>
          </a:prstGeom>
        </p:spPr>
        <p:txBody>
          <a:bodyPr lIns="0" tIns="0" rIns="0" bIns="0" rtlCol="0" anchor="t">
            <a:spAutoFit/>
          </a:bodyPr>
          <a:lstStyle/>
          <a:p>
            <a:pPr algn="ctr">
              <a:lnSpc>
                <a:spcPts val="3500"/>
              </a:lnSpc>
            </a:pPr>
            <a:r>
              <a:rPr lang="en-US" sz="2500">
                <a:solidFill>
                  <a:srgbClr val="003366"/>
                </a:solidFill>
                <a:latin typeface="DM Sans"/>
                <a:ea typeface="DM Sans"/>
                <a:cs typeface="DM Sans"/>
                <a:sym typeface="DM Sans"/>
              </a:rPr>
              <a:t>DEPI Egypt</a:t>
            </a:r>
          </a:p>
          <a:p>
            <a:pPr algn="ctr">
              <a:lnSpc>
                <a:spcPts val="3500"/>
              </a:lnSpc>
              <a:spcBef>
                <a:spcPct val="0"/>
              </a:spcBef>
            </a:pPr>
            <a:endParaRPr lang="en-US" sz="2500">
              <a:solidFill>
                <a:srgbClr val="003366"/>
              </a:solidFill>
              <a:latin typeface="DM Sans"/>
              <a:ea typeface="DM Sans"/>
              <a:cs typeface="DM Sans"/>
              <a:sym typeface="DM Sans"/>
            </a:endParaRPr>
          </a:p>
        </p:txBody>
      </p:sp>
      <p:grpSp>
        <p:nvGrpSpPr>
          <p:cNvPr id="28" name="Group 8">
            <a:extLst>
              <a:ext uri="{FF2B5EF4-FFF2-40B4-BE49-F238E27FC236}">
                <a16:creationId xmlns:a16="http://schemas.microsoft.com/office/drawing/2014/main" id="{C97CE436-CD0E-31E7-3A81-FCFABED07991}"/>
              </a:ext>
            </a:extLst>
          </p:cNvPr>
          <p:cNvGrpSpPr/>
          <p:nvPr/>
        </p:nvGrpSpPr>
        <p:grpSpPr>
          <a:xfrm>
            <a:off x="15860327" y="-1148541"/>
            <a:ext cx="2854416" cy="2951418"/>
            <a:chOff x="0" y="0"/>
            <a:chExt cx="3805888" cy="3935223"/>
          </a:xfrm>
        </p:grpSpPr>
        <p:grpSp>
          <p:nvGrpSpPr>
            <p:cNvPr id="29" name="Group 9">
              <a:extLst>
                <a:ext uri="{FF2B5EF4-FFF2-40B4-BE49-F238E27FC236}">
                  <a16:creationId xmlns:a16="http://schemas.microsoft.com/office/drawing/2014/main" id="{8720508F-DCB1-E038-DB45-A5990C7835CE}"/>
                </a:ext>
              </a:extLst>
            </p:cNvPr>
            <p:cNvGrpSpPr/>
            <p:nvPr/>
          </p:nvGrpSpPr>
          <p:grpSpPr>
            <a:xfrm>
              <a:off x="0" y="0"/>
              <a:ext cx="3643801" cy="3643801"/>
              <a:chOff x="0" y="0"/>
              <a:chExt cx="812800" cy="812800"/>
            </a:xfrm>
          </p:grpSpPr>
          <p:sp>
            <p:nvSpPr>
              <p:cNvPr id="34" name="Freeform 10">
                <a:extLst>
                  <a:ext uri="{FF2B5EF4-FFF2-40B4-BE49-F238E27FC236}">
                    <a16:creationId xmlns:a16="http://schemas.microsoft.com/office/drawing/2014/main" id="{57125159-55CD-71CE-F409-115803C4E58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C4B6"/>
              </a:solidFill>
              <a:ln cap="sq">
                <a:noFill/>
                <a:prstDash val="solid"/>
                <a:miter/>
              </a:ln>
            </p:spPr>
          </p:sp>
          <p:sp>
            <p:nvSpPr>
              <p:cNvPr id="35" name="TextBox 11">
                <a:extLst>
                  <a:ext uri="{FF2B5EF4-FFF2-40B4-BE49-F238E27FC236}">
                    <a16:creationId xmlns:a16="http://schemas.microsoft.com/office/drawing/2014/main" id="{82D018A9-5E17-BFB0-D3AD-29269685C6C7}"/>
                  </a:ext>
                </a:extLst>
              </p:cNvPr>
              <p:cNvSpPr txBox="1"/>
              <p:nvPr/>
            </p:nvSpPr>
            <p:spPr>
              <a:xfrm>
                <a:off x="76200" y="28575"/>
                <a:ext cx="660400" cy="708025"/>
              </a:xfrm>
              <a:prstGeom prst="rect">
                <a:avLst/>
              </a:prstGeom>
            </p:spPr>
            <p:txBody>
              <a:bodyPr lIns="24686" tIns="24686" rIns="24686" bIns="24686" rtlCol="0" anchor="ctr"/>
              <a:lstStyle/>
              <a:p>
                <a:pPr algn="ctr">
                  <a:lnSpc>
                    <a:spcPts val="2940"/>
                  </a:lnSpc>
                </a:pPr>
                <a:endParaRPr/>
              </a:p>
            </p:txBody>
          </p:sp>
        </p:grpSp>
        <p:sp>
          <p:nvSpPr>
            <p:cNvPr id="30" name="Freeform 12">
              <a:extLst>
                <a:ext uri="{FF2B5EF4-FFF2-40B4-BE49-F238E27FC236}">
                  <a16:creationId xmlns:a16="http://schemas.microsoft.com/office/drawing/2014/main" id="{F51813B4-F402-5BA4-660E-05DEF34CB3B7}"/>
                </a:ext>
              </a:extLst>
            </p:cNvPr>
            <p:cNvSpPr/>
            <p:nvPr/>
          </p:nvSpPr>
          <p:spPr>
            <a:xfrm>
              <a:off x="463458" y="592794"/>
              <a:ext cx="3342430" cy="3342430"/>
            </a:xfrm>
            <a:custGeom>
              <a:avLst/>
              <a:gdLst/>
              <a:ahLst/>
              <a:cxnLst/>
              <a:rect l="l" t="t" r="r" b="b"/>
              <a:pathLst>
                <a:path w="3342430" h="3342430">
                  <a:moveTo>
                    <a:pt x="0" y="0"/>
                  </a:moveTo>
                  <a:lnTo>
                    <a:pt x="3342430" y="0"/>
                  </a:lnTo>
                  <a:lnTo>
                    <a:pt x="3342430" y="3342429"/>
                  </a:lnTo>
                  <a:lnTo>
                    <a:pt x="0" y="3342429"/>
                  </a:lnTo>
                  <a:lnTo>
                    <a:pt x="0" y="0"/>
                  </a:lnTo>
                  <a:close/>
                </a:path>
              </a:pathLst>
            </a:custGeom>
            <a:blipFill>
              <a:blip r:embed="rId15">
                <a:alphaModFix amt="50000"/>
                <a:extLst>
                  <a:ext uri="{96DAC541-7B7A-43D3-8B79-37D633B846F1}">
                    <asvg:svgBlip xmlns:asvg="http://schemas.microsoft.com/office/drawing/2016/SVG/main" r:embed="rId16"/>
                  </a:ext>
                </a:extLst>
              </a:blip>
              <a:stretch>
                <a:fillRect/>
              </a:stretch>
            </a:blipFill>
            <a:ln cap="sq">
              <a:noFill/>
              <a:prstDash val="solid"/>
              <a:miter/>
            </a:ln>
          </p:spPr>
        </p:sp>
        <p:grpSp>
          <p:nvGrpSpPr>
            <p:cNvPr id="31" name="Group 13">
              <a:extLst>
                <a:ext uri="{FF2B5EF4-FFF2-40B4-BE49-F238E27FC236}">
                  <a16:creationId xmlns:a16="http://schemas.microsoft.com/office/drawing/2014/main" id="{9F43ECBA-7BEE-4324-AC02-67EA1DDAFFBA}"/>
                </a:ext>
              </a:extLst>
            </p:cNvPr>
            <p:cNvGrpSpPr/>
            <p:nvPr/>
          </p:nvGrpSpPr>
          <p:grpSpPr>
            <a:xfrm>
              <a:off x="463458" y="592794"/>
              <a:ext cx="2642209" cy="2642209"/>
              <a:chOff x="0" y="0"/>
              <a:chExt cx="812800" cy="812800"/>
            </a:xfrm>
          </p:grpSpPr>
          <p:sp>
            <p:nvSpPr>
              <p:cNvPr id="32" name="Freeform 14">
                <a:extLst>
                  <a:ext uri="{FF2B5EF4-FFF2-40B4-BE49-F238E27FC236}">
                    <a16:creationId xmlns:a16="http://schemas.microsoft.com/office/drawing/2014/main" id="{58AE2311-B5B9-4DE1-1EF2-FC91C96DA55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C4B6"/>
              </a:solidFill>
              <a:ln cap="sq">
                <a:noFill/>
                <a:prstDash val="solid"/>
                <a:miter/>
              </a:ln>
            </p:spPr>
          </p:sp>
          <p:sp>
            <p:nvSpPr>
              <p:cNvPr id="33" name="TextBox 15">
                <a:extLst>
                  <a:ext uri="{FF2B5EF4-FFF2-40B4-BE49-F238E27FC236}">
                    <a16:creationId xmlns:a16="http://schemas.microsoft.com/office/drawing/2014/main" id="{00AD8D77-56E9-C745-A97C-3CFE70BE90ED}"/>
                  </a:ext>
                </a:extLst>
              </p:cNvPr>
              <p:cNvSpPr txBox="1"/>
              <p:nvPr/>
            </p:nvSpPr>
            <p:spPr>
              <a:xfrm>
                <a:off x="76200" y="28575"/>
                <a:ext cx="660400" cy="708025"/>
              </a:xfrm>
              <a:prstGeom prst="rect">
                <a:avLst/>
              </a:prstGeom>
            </p:spPr>
            <p:txBody>
              <a:bodyPr lIns="17900" tIns="17900" rIns="17900" bIns="17900" rtlCol="0" anchor="ctr"/>
              <a:lstStyle/>
              <a:p>
                <a:pPr algn="ctr">
                  <a:lnSpc>
                    <a:spcPts val="2940"/>
                  </a:lnSpc>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028700" y="2054568"/>
            <a:ext cx="5549027" cy="6874028"/>
            <a:chOff x="0" y="0"/>
            <a:chExt cx="1094455" cy="1355790"/>
          </a:xfrm>
        </p:grpSpPr>
        <p:sp>
          <p:nvSpPr>
            <p:cNvPr id="4" name="Freeform 4"/>
            <p:cNvSpPr/>
            <p:nvPr/>
          </p:nvSpPr>
          <p:spPr>
            <a:xfrm>
              <a:off x="0" y="0"/>
              <a:ext cx="1094455" cy="1355790"/>
            </a:xfrm>
            <a:custGeom>
              <a:avLst/>
              <a:gdLst/>
              <a:ahLst/>
              <a:cxnLst/>
              <a:rect l="l" t="t" r="r" b="b"/>
              <a:pathLst>
                <a:path w="1094455" h="1355790">
                  <a:moveTo>
                    <a:pt x="73945" y="0"/>
                  </a:moveTo>
                  <a:lnTo>
                    <a:pt x="1020510" y="0"/>
                  </a:lnTo>
                  <a:cubicBezTo>
                    <a:pt x="1040122" y="0"/>
                    <a:pt x="1058930" y="7791"/>
                    <a:pt x="1072797" y="21658"/>
                  </a:cubicBezTo>
                  <a:cubicBezTo>
                    <a:pt x="1086665" y="35525"/>
                    <a:pt x="1094455" y="54333"/>
                    <a:pt x="1094455" y="73945"/>
                  </a:cubicBezTo>
                  <a:lnTo>
                    <a:pt x="1094455" y="1281845"/>
                  </a:lnTo>
                  <a:cubicBezTo>
                    <a:pt x="1094455" y="1301457"/>
                    <a:pt x="1086665" y="1320265"/>
                    <a:pt x="1072797" y="1334132"/>
                  </a:cubicBezTo>
                  <a:cubicBezTo>
                    <a:pt x="1058930" y="1347999"/>
                    <a:pt x="1040122" y="1355790"/>
                    <a:pt x="1020510" y="1355790"/>
                  </a:cubicBezTo>
                  <a:lnTo>
                    <a:pt x="73945" y="1355790"/>
                  </a:lnTo>
                  <a:cubicBezTo>
                    <a:pt x="54333" y="1355790"/>
                    <a:pt x="35525" y="1347999"/>
                    <a:pt x="21658" y="1334132"/>
                  </a:cubicBezTo>
                  <a:cubicBezTo>
                    <a:pt x="7791" y="1320265"/>
                    <a:pt x="0" y="1301457"/>
                    <a:pt x="0" y="1281845"/>
                  </a:cubicBezTo>
                  <a:lnTo>
                    <a:pt x="0" y="73945"/>
                  </a:lnTo>
                  <a:cubicBezTo>
                    <a:pt x="0" y="54333"/>
                    <a:pt x="7791" y="35525"/>
                    <a:pt x="21658" y="21658"/>
                  </a:cubicBezTo>
                  <a:cubicBezTo>
                    <a:pt x="35525" y="7791"/>
                    <a:pt x="54333" y="0"/>
                    <a:pt x="73945" y="0"/>
                  </a:cubicBezTo>
                  <a:close/>
                </a:path>
              </a:pathLst>
            </a:custGeom>
            <a:solidFill>
              <a:srgbClr val="FFFFFF"/>
            </a:solidFill>
            <a:ln w="19050" cap="rnd">
              <a:solidFill>
                <a:srgbClr val="000000"/>
              </a:solidFill>
              <a:prstDash val="solid"/>
              <a:round/>
            </a:ln>
          </p:spPr>
        </p:sp>
        <p:sp>
          <p:nvSpPr>
            <p:cNvPr id="5" name="TextBox 5"/>
            <p:cNvSpPr txBox="1"/>
            <p:nvPr/>
          </p:nvSpPr>
          <p:spPr>
            <a:xfrm>
              <a:off x="0" y="-47625"/>
              <a:ext cx="1094455" cy="1403415"/>
            </a:xfrm>
            <a:prstGeom prst="rect">
              <a:avLst/>
            </a:prstGeom>
          </p:spPr>
          <p:txBody>
            <a:bodyPr lIns="50800" tIns="50800" rIns="50800" bIns="50800" rtlCol="0" anchor="ctr"/>
            <a:lstStyle/>
            <a:p>
              <a:pPr algn="ctr">
                <a:lnSpc>
                  <a:spcPts val="2940"/>
                </a:lnSpc>
              </a:pPr>
              <a:endParaRPr/>
            </a:p>
          </p:txBody>
        </p:sp>
      </p:grpSp>
      <p:sp>
        <p:nvSpPr>
          <p:cNvPr id="6" name="Freeform 6"/>
          <p:cNvSpPr/>
          <p:nvPr/>
        </p:nvSpPr>
        <p:spPr>
          <a:xfrm>
            <a:off x="17250722" y="0"/>
            <a:ext cx="1671103" cy="1230350"/>
          </a:xfrm>
          <a:custGeom>
            <a:avLst/>
            <a:gdLst/>
            <a:ahLst/>
            <a:cxnLst/>
            <a:rect l="l" t="t" r="r" b="b"/>
            <a:pathLst>
              <a:path w="1671103" h="1230350">
                <a:moveTo>
                  <a:pt x="0" y="0"/>
                </a:moveTo>
                <a:lnTo>
                  <a:pt x="1671103" y="0"/>
                </a:lnTo>
                <a:lnTo>
                  <a:pt x="1671103" y="1230350"/>
                </a:lnTo>
                <a:lnTo>
                  <a:pt x="0" y="12303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7259300" y="8456078"/>
            <a:ext cx="3325050" cy="3325050"/>
          </a:xfrm>
          <a:custGeom>
            <a:avLst/>
            <a:gdLst/>
            <a:ahLst/>
            <a:cxnLst/>
            <a:rect l="l" t="t" r="r" b="b"/>
            <a:pathLst>
              <a:path w="3325050" h="3325050">
                <a:moveTo>
                  <a:pt x="0" y="0"/>
                </a:moveTo>
                <a:lnTo>
                  <a:pt x="3325050" y="0"/>
                </a:lnTo>
                <a:lnTo>
                  <a:pt x="3325050" y="3325050"/>
                </a:lnTo>
                <a:lnTo>
                  <a:pt x="0" y="33250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5400000" flipH="1" flipV="1">
            <a:off x="8048970" y="8277133"/>
            <a:ext cx="2252781" cy="4755210"/>
          </a:xfrm>
          <a:custGeom>
            <a:avLst/>
            <a:gdLst/>
            <a:ahLst/>
            <a:cxnLst/>
            <a:rect l="l" t="t" r="r" b="b"/>
            <a:pathLst>
              <a:path w="2252781" h="4755210">
                <a:moveTo>
                  <a:pt x="2252781" y="4755210"/>
                </a:moveTo>
                <a:lnTo>
                  <a:pt x="0" y="4755210"/>
                </a:lnTo>
                <a:lnTo>
                  <a:pt x="0" y="0"/>
                </a:lnTo>
                <a:lnTo>
                  <a:pt x="2252781" y="0"/>
                </a:lnTo>
                <a:lnTo>
                  <a:pt x="2252781" y="4755210"/>
                </a:lnTo>
                <a:close/>
              </a:path>
            </a:pathLst>
          </a:custGeom>
          <a:blipFill>
            <a:blip r:embed="rId7">
              <a:alphaModFix amt="56000"/>
              <a:extLst>
                <a:ext uri="{96DAC541-7B7A-43D3-8B79-37D633B846F1}">
                  <asvg:svgBlip xmlns:asvg="http://schemas.microsoft.com/office/drawing/2016/SVG/main" r:embed="rId8"/>
                </a:ext>
              </a:extLst>
            </a:blip>
            <a:stretch>
              <a:fillRect/>
            </a:stretch>
          </a:blipFill>
        </p:spPr>
      </p:sp>
      <p:sp>
        <p:nvSpPr>
          <p:cNvPr id="9" name="Freeform 9"/>
          <p:cNvSpPr/>
          <p:nvPr/>
        </p:nvSpPr>
        <p:spPr>
          <a:xfrm>
            <a:off x="-38100" y="8684972"/>
            <a:ext cx="1686750" cy="1686750"/>
          </a:xfrm>
          <a:custGeom>
            <a:avLst/>
            <a:gdLst/>
            <a:ahLst/>
            <a:cxnLst/>
            <a:rect l="l" t="t" r="r" b="b"/>
            <a:pathLst>
              <a:path w="1686750" h="1686750">
                <a:moveTo>
                  <a:pt x="0" y="0"/>
                </a:moveTo>
                <a:lnTo>
                  <a:pt x="1686750" y="0"/>
                </a:lnTo>
                <a:lnTo>
                  <a:pt x="1686750" y="1686751"/>
                </a:lnTo>
                <a:lnTo>
                  <a:pt x="0" y="16867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0" name="Group 10"/>
          <p:cNvGrpSpPr/>
          <p:nvPr/>
        </p:nvGrpSpPr>
        <p:grpSpPr>
          <a:xfrm>
            <a:off x="-1481179" y="-1266855"/>
            <a:ext cx="2854416" cy="2951418"/>
            <a:chOff x="0" y="0"/>
            <a:chExt cx="3805888" cy="3935223"/>
          </a:xfrm>
        </p:grpSpPr>
        <p:grpSp>
          <p:nvGrpSpPr>
            <p:cNvPr id="11" name="Group 11"/>
            <p:cNvGrpSpPr/>
            <p:nvPr/>
          </p:nvGrpSpPr>
          <p:grpSpPr>
            <a:xfrm>
              <a:off x="0" y="0"/>
              <a:ext cx="3643801" cy="364380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C4B6"/>
              </a:solidFill>
              <a:ln cap="sq">
                <a:noFill/>
                <a:prstDash val="solid"/>
                <a:miter/>
              </a:ln>
            </p:spPr>
          </p:sp>
          <p:sp>
            <p:nvSpPr>
              <p:cNvPr id="13" name="TextBox 13"/>
              <p:cNvSpPr txBox="1"/>
              <p:nvPr/>
            </p:nvSpPr>
            <p:spPr>
              <a:xfrm>
                <a:off x="76200" y="28575"/>
                <a:ext cx="660400" cy="708025"/>
              </a:xfrm>
              <a:prstGeom prst="rect">
                <a:avLst/>
              </a:prstGeom>
            </p:spPr>
            <p:txBody>
              <a:bodyPr lIns="24686" tIns="24686" rIns="24686" bIns="24686" rtlCol="0" anchor="ctr"/>
              <a:lstStyle/>
              <a:p>
                <a:pPr algn="ctr">
                  <a:lnSpc>
                    <a:spcPts val="2940"/>
                  </a:lnSpc>
                </a:pPr>
                <a:endParaRPr/>
              </a:p>
            </p:txBody>
          </p:sp>
        </p:grpSp>
        <p:sp>
          <p:nvSpPr>
            <p:cNvPr id="14" name="Freeform 14"/>
            <p:cNvSpPr/>
            <p:nvPr/>
          </p:nvSpPr>
          <p:spPr>
            <a:xfrm>
              <a:off x="463458" y="592794"/>
              <a:ext cx="3342430" cy="3342430"/>
            </a:xfrm>
            <a:custGeom>
              <a:avLst/>
              <a:gdLst/>
              <a:ahLst/>
              <a:cxnLst/>
              <a:rect l="l" t="t" r="r" b="b"/>
              <a:pathLst>
                <a:path w="3342430" h="3342430">
                  <a:moveTo>
                    <a:pt x="0" y="0"/>
                  </a:moveTo>
                  <a:lnTo>
                    <a:pt x="3342430" y="0"/>
                  </a:lnTo>
                  <a:lnTo>
                    <a:pt x="3342430" y="3342429"/>
                  </a:lnTo>
                  <a:lnTo>
                    <a:pt x="0" y="3342429"/>
                  </a:lnTo>
                  <a:lnTo>
                    <a:pt x="0" y="0"/>
                  </a:lnTo>
                  <a:close/>
                </a:path>
              </a:pathLst>
            </a:custGeom>
            <a:blipFill>
              <a:blip r:embed="rId11">
                <a:alphaModFix amt="50000"/>
                <a:extLst>
                  <a:ext uri="{96DAC541-7B7A-43D3-8B79-37D633B846F1}">
                    <asvg:svgBlip xmlns:asvg="http://schemas.microsoft.com/office/drawing/2016/SVG/main" r:embed="rId12"/>
                  </a:ext>
                </a:extLst>
              </a:blip>
              <a:stretch>
                <a:fillRect/>
              </a:stretch>
            </a:blipFill>
            <a:ln cap="sq">
              <a:noFill/>
              <a:prstDash val="solid"/>
              <a:miter/>
            </a:ln>
          </p:spPr>
        </p:sp>
        <p:grpSp>
          <p:nvGrpSpPr>
            <p:cNvPr id="15" name="Group 15"/>
            <p:cNvGrpSpPr/>
            <p:nvPr/>
          </p:nvGrpSpPr>
          <p:grpSpPr>
            <a:xfrm>
              <a:off x="463458" y="592794"/>
              <a:ext cx="2642209" cy="264220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C4B6"/>
              </a:solidFill>
              <a:ln cap="sq">
                <a:noFill/>
                <a:prstDash val="solid"/>
                <a:miter/>
              </a:ln>
            </p:spPr>
          </p:sp>
          <p:sp>
            <p:nvSpPr>
              <p:cNvPr id="17" name="TextBox 17"/>
              <p:cNvSpPr txBox="1"/>
              <p:nvPr/>
            </p:nvSpPr>
            <p:spPr>
              <a:xfrm>
                <a:off x="76200" y="28575"/>
                <a:ext cx="660400" cy="708025"/>
              </a:xfrm>
              <a:prstGeom prst="rect">
                <a:avLst/>
              </a:prstGeom>
            </p:spPr>
            <p:txBody>
              <a:bodyPr lIns="17900" tIns="17900" rIns="17900" bIns="17900" rtlCol="0" anchor="ctr"/>
              <a:lstStyle/>
              <a:p>
                <a:pPr algn="ctr">
                  <a:lnSpc>
                    <a:spcPts val="2940"/>
                  </a:lnSpc>
                </a:pPr>
                <a:endParaRPr/>
              </a:p>
            </p:txBody>
          </p:sp>
        </p:grpSp>
      </p:grpSp>
      <p:sp>
        <p:nvSpPr>
          <p:cNvPr id="18" name="TextBox 18"/>
          <p:cNvSpPr txBox="1"/>
          <p:nvPr/>
        </p:nvSpPr>
        <p:spPr>
          <a:xfrm>
            <a:off x="5347939" y="625818"/>
            <a:ext cx="8883144" cy="1076325"/>
          </a:xfrm>
          <a:prstGeom prst="rect">
            <a:avLst/>
          </a:prstGeom>
        </p:spPr>
        <p:txBody>
          <a:bodyPr lIns="0" tIns="0" rIns="0" bIns="0" rtlCol="0" anchor="t">
            <a:spAutoFit/>
          </a:bodyPr>
          <a:lstStyle/>
          <a:p>
            <a:pPr algn="ctr">
              <a:lnSpc>
                <a:spcPts val="8520"/>
              </a:lnSpc>
            </a:pPr>
            <a:r>
              <a:rPr lang="en-US" sz="7100" b="1">
                <a:solidFill>
                  <a:srgbClr val="212121"/>
                </a:solidFill>
                <a:latin typeface="Saira Condensed Bold"/>
                <a:ea typeface="Saira Condensed Bold"/>
                <a:cs typeface="Saira Condensed Bold"/>
                <a:sym typeface="Saira Condensed Bold"/>
              </a:rPr>
              <a:t>Tools &amp; Technologies Used</a:t>
            </a:r>
          </a:p>
        </p:txBody>
      </p:sp>
      <p:grpSp>
        <p:nvGrpSpPr>
          <p:cNvPr id="19" name="Group 19"/>
          <p:cNvGrpSpPr/>
          <p:nvPr/>
        </p:nvGrpSpPr>
        <p:grpSpPr>
          <a:xfrm>
            <a:off x="11360174" y="2289138"/>
            <a:ext cx="5549027" cy="6874028"/>
            <a:chOff x="0" y="0"/>
            <a:chExt cx="1094455" cy="1355790"/>
          </a:xfrm>
        </p:grpSpPr>
        <p:sp>
          <p:nvSpPr>
            <p:cNvPr id="20" name="Freeform 20"/>
            <p:cNvSpPr/>
            <p:nvPr/>
          </p:nvSpPr>
          <p:spPr>
            <a:xfrm>
              <a:off x="0" y="0"/>
              <a:ext cx="1094455" cy="1355790"/>
            </a:xfrm>
            <a:custGeom>
              <a:avLst/>
              <a:gdLst/>
              <a:ahLst/>
              <a:cxnLst/>
              <a:rect l="l" t="t" r="r" b="b"/>
              <a:pathLst>
                <a:path w="1094455" h="1355790">
                  <a:moveTo>
                    <a:pt x="73945" y="0"/>
                  </a:moveTo>
                  <a:lnTo>
                    <a:pt x="1020510" y="0"/>
                  </a:lnTo>
                  <a:cubicBezTo>
                    <a:pt x="1040122" y="0"/>
                    <a:pt x="1058930" y="7791"/>
                    <a:pt x="1072797" y="21658"/>
                  </a:cubicBezTo>
                  <a:cubicBezTo>
                    <a:pt x="1086665" y="35525"/>
                    <a:pt x="1094455" y="54333"/>
                    <a:pt x="1094455" y="73945"/>
                  </a:cubicBezTo>
                  <a:lnTo>
                    <a:pt x="1094455" y="1281845"/>
                  </a:lnTo>
                  <a:cubicBezTo>
                    <a:pt x="1094455" y="1301457"/>
                    <a:pt x="1086665" y="1320265"/>
                    <a:pt x="1072797" y="1334132"/>
                  </a:cubicBezTo>
                  <a:cubicBezTo>
                    <a:pt x="1058930" y="1347999"/>
                    <a:pt x="1040122" y="1355790"/>
                    <a:pt x="1020510" y="1355790"/>
                  </a:cubicBezTo>
                  <a:lnTo>
                    <a:pt x="73945" y="1355790"/>
                  </a:lnTo>
                  <a:cubicBezTo>
                    <a:pt x="54333" y="1355790"/>
                    <a:pt x="35525" y="1347999"/>
                    <a:pt x="21658" y="1334132"/>
                  </a:cubicBezTo>
                  <a:cubicBezTo>
                    <a:pt x="7791" y="1320265"/>
                    <a:pt x="0" y="1301457"/>
                    <a:pt x="0" y="1281845"/>
                  </a:cubicBezTo>
                  <a:lnTo>
                    <a:pt x="0" y="73945"/>
                  </a:lnTo>
                  <a:cubicBezTo>
                    <a:pt x="0" y="54333"/>
                    <a:pt x="7791" y="35525"/>
                    <a:pt x="21658" y="21658"/>
                  </a:cubicBezTo>
                  <a:cubicBezTo>
                    <a:pt x="35525" y="7791"/>
                    <a:pt x="54333" y="0"/>
                    <a:pt x="73945" y="0"/>
                  </a:cubicBezTo>
                  <a:close/>
                </a:path>
              </a:pathLst>
            </a:custGeom>
            <a:solidFill>
              <a:srgbClr val="FFFFFF"/>
            </a:solidFill>
            <a:ln w="19050" cap="rnd">
              <a:solidFill>
                <a:srgbClr val="000000"/>
              </a:solidFill>
              <a:prstDash val="solid"/>
              <a:round/>
            </a:ln>
          </p:spPr>
        </p:sp>
        <p:sp>
          <p:nvSpPr>
            <p:cNvPr id="21" name="TextBox 21"/>
            <p:cNvSpPr txBox="1"/>
            <p:nvPr/>
          </p:nvSpPr>
          <p:spPr>
            <a:xfrm>
              <a:off x="0" y="-47625"/>
              <a:ext cx="1094455" cy="1403415"/>
            </a:xfrm>
            <a:prstGeom prst="rect">
              <a:avLst/>
            </a:prstGeom>
          </p:spPr>
          <p:txBody>
            <a:bodyPr lIns="50800" tIns="50800" rIns="50800" bIns="50800" rtlCol="0" anchor="ctr"/>
            <a:lstStyle/>
            <a:p>
              <a:pPr algn="ctr">
                <a:lnSpc>
                  <a:spcPts val="2940"/>
                </a:lnSpc>
              </a:pPr>
              <a:endParaRPr/>
            </a:p>
          </p:txBody>
        </p:sp>
      </p:grpSp>
      <p:sp>
        <p:nvSpPr>
          <p:cNvPr id="22" name="Freeform 22"/>
          <p:cNvSpPr/>
          <p:nvPr/>
        </p:nvSpPr>
        <p:spPr>
          <a:xfrm>
            <a:off x="1648650" y="2338172"/>
            <a:ext cx="4222325" cy="2533395"/>
          </a:xfrm>
          <a:custGeom>
            <a:avLst/>
            <a:gdLst/>
            <a:ahLst/>
            <a:cxnLst/>
            <a:rect l="l" t="t" r="r" b="b"/>
            <a:pathLst>
              <a:path w="4222325" h="2533395">
                <a:moveTo>
                  <a:pt x="0" y="0"/>
                </a:moveTo>
                <a:lnTo>
                  <a:pt x="4222325" y="0"/>
                </a:lnTo>
                <a:lnTo>
                  <a:pt x="4222325" y="2533395"/>
                </a:lnTo>
                <a:lnTo>
                  <a:pt x="0" y="2533395"/>
                </a:lnTo>
                <a:lnTo>
                  <a:pt x="0" y="0"/>
                </a:lnTo>
                <a:close/>
              </a:path>
            </a:pathLst>
          </a:custGeom>
          <a:blipFill>
            <a:blip r:embed="rId13"/>
            <a:stretch>
              <a:fillRect/>
            </a:stretch>
          </a:blipFill>
        </p:spPr>
      </p:sp>
      <p:sp>
        <p:nvSpPr>
          <p:cNvPr id="23" name="Freeform 23"/>
          <p:cNvSpPr/>
          <p:nvPr/>
        </p:nvSpPr>
        <p:spPr>
          <a:xfrm>
            <a:off x="11552965" y="2338172"/>
            <a:ext cx="5356236" cy="2805328"/>
          </a:xfrm>
          <a:custGeom>
            <a:avLst/>
            <a:gdLst/>
            <a:ahLst/>
            <a:cxnLst/>
            <a:rect l="l" t="t" r="r" b="b"/>
            <a:pathLst>
              <a:path w="5356236" h="2805328">
                <a:moveTo>
                  <a:pt x="0" y="0"/>
                </a:moveTo>
                <a:lnTo>
                  <a:pt x="5356236" y="0"/>
                </a:lnTo>
                <a:lnTo>
                  <a:pt x="5356236" y="2805328"/>
                </a:lnTo>
                <a:lnTo>
                  <a:pt x="0" y="2805328"/>
                </a:lnTo>
                <a:lnTo>
                  <a:pt x="0" y="0"/>
                </a:lnTo>
                <a:close/>
              </a:path>
            </a:pathLst>
          </a:custGeom>
          <a:blipFill>
            <a:blip r:embed="rId14"/>
            <a:stretch>
              <a:fillRect/>
            </a:stretch>
          </a:blipFill>
        </p:spPr>
      </p:sp>
      <p:sp>
        <p:nvSpPr>
          <p:cNvPr id="24" name="TextBox 24"/>
          <p:cNvSpPr txBox="1"/>
          <p:nvPr/>
        </p:nvSpPr>
        <p:spPr>
          <a:xfrm>
            <a:off x="1021719" y="5377282"/>
            <a:ext cx="5354148" cy="724818"/>
          </a:xfrm>
          <a:prstGeom prst="rect">
            <a:avLst/>
          </a:prstGeom>
        </p:spPr>
        <p:txBody>
          <a:bodyPr lIns="0" tIns="0" rIns="0" bIns="0" rtlCol="0" anchor="t">
            <a:spAutoFit/>
          </a:bodyPr>
          <a:lstStyle/>
          <a:p>
            <a:pPr algn="ctr">
              <a:lnSpc>
                <a:spcPts val="6009"/>
              </a:lnSpc>
            </a:pPr>
            <a:r>
              <a:rPr lang="en-US" sz="4006" b="1">
                <a:solidFill>
                  <a:srgbClr val="000000"/>
                </a:solidFill>
                <a:latin typeface="Saira Condensed Bold"/>
                <a:ea typeface="Saira Condensed Bold"/>
                <a:cs typeface="Saira Condensed Bold"/>
                <a:sym typeface="Saira Condensed Bold"/>
              </a:rPr>
              <a:t>Manual Testing</a:t>
            </a:r>
          </a:p>
        </p:txBody>
      </p:sp>
      <p:sp>
        <p:nvSpPr>
          <p:cNvPr id="25" name="TextBox 25"/>
          <p:cNvSpPr txBox="1"/>
          <p:nvPr/>
        </p:nvSpPr>
        <p:spPr>
          <a:xfrm>
            <a:off x="1648650" y="6500580"/>
            <a:ext cx="3791621" cy="1388653"/>
          </a:xfrm>
          <a:prstGeom prst="rect">
            <a:avLst/>
          </a:prstGeom>
        </p:spPr>
        <p:txBody>
          <a:bodyPr lIns="0" tIns="0" rIns="0" bIns="0" rtlCol="0" anchor="t">
            <a:spAutoFit/>
          </a:bodyPr>
          <a:lstStyle/>
          <a:p>
            <a:pPr marL="562119" lvl="1" indent="-281060" algn="ctr">
              <a:lnSpc>
                <a:spcPts val="3645"/>
              </a:lnSpc>
              <a:buFont typeface="Arial"/>
              <a:buChar char="•"/>
            </a:pPr>
            <a:r>
              <a:rPr lang="en-US" sz="2603">
                <a:solidFill>
                  <a:srgbClr val="262626"/>
                </a:solidFill>
                <a:latin typeface="DM Sans"/>
                <a:ea typeface="DM Sans"/>
                <a:cs typeface="DM Sans"/>
                <a:sym typeface="DM Sans"/>
              </a:rPr>
              <a:t>Excel (Test Cases, Bug Reports)</a:t>
            </a:r>
          </a:p>
          <a:p>
            <a:pPr algn="ctr">
              <a:lnSpc>
                <a:spcPts val="3925"/>
              </a:lnSpc>
            </a:pPr>
            <a:endParaRPr lang="en-US" sz="2603">
              <a:solidFill>
                <a:srgbClr val="262626"/>
              </a:solidFill>
              <a:latin typeface="DM Sans"/>
              <a:ea typeface="DM Sans"/>
              <a:cs typeface="DM Sans"/>
              <a:sym typeface="DM Sans"/>
            </a:endParaRPr>
          </a:p>
        </p:txBody>
      </p:sp>
      <p:sp>
        <p:nvSpPr>
          <p:cNvPr id="26" name="TextBox 26"/>
          <p:cNvSpPr txBox="1"/>
          <p:nvPr/>
        </p:nvSpPr>
        <p:spPr>
          <a:xfrm>
            <a:off x="11555053" y="5001333"/>
            <a:ext cx="5354148" cy="724818"/>
          </a:xfrm>
          <a:prstGeom prst="rect">
            <a:avLst/>
          </a:prstGeom>
        </p:spPr>
        <p:txBody>
          <a:bodyPr lIns="0" tIns="0" rIns="0" bIns="0" rtlCol="0" anchor="t">
            <a:spAutoFit/>
          </a:bodyPr>
          <a:lstStyle/>
          <a:p>
            <a:pPr algn="ctr">
              <a:lnSpc>
                <a:spcPts val="6009"/>
              </a:lnSpc>
            </a:pPr>
            <a:r>
              <a:rPr lang="en-US" sz="4006" b="1">
                <a:solidFill>
                  <a:srgbClr val="000000"/>
                </a:solidFill>
                <a:latin typeface="Saira Condensed Bold"/>
                <a:ea typeface="Saira Condensed Bold"/>
                <a:cs typeface="Saira Condensed Bold"/>
                <a:sym typeface="Saira Condensed Bold"/>
              </a:rPr>
              <a:t>automation testing</a:t>
            </a:r>
          </a:p>
        </p:txBody>
      </p:sp>
      <p:sp>
        <p:nvSpPr>
          <p:cNvPr id="27" name="TextBox 27"/>
          <p:cNvSpPr txBox="1"/>
          <p:nvPr/>
        </p:nvSpPr>
        <p:spPr>
          <a:xfrm>
            <a:off x="11555053" y="5746611"/>
            <a:ext cx="5400115" cy="2267585"/>
          </a:xfrm>
          <a:prstGeom prst="rect">
            <a:avLst/>
          </a:prstGeom>
        </p:spPr>
        <p:txBody>
          <a:bodyPr lIns="0" tIns="0" rIns="0" bIns="0" rtlCol="0" anchor="t">
            <a:spAutoFit/>
          </a:bodyPr>
          <a:lstStyle/>
          <a:p>
            <a:pPr algn="l">
              <a:lnSpc>
                <a:spcPts val="3640"/>
              </a:lnSpc>
              <a:spcBef>
                <a:spcPct val="0"/>
              </a:spcBef>
            </a:pPr>
            <a:r>
              <a:rPr lang="en-US" sz="2600">
                <a:solidFill>
                  <a:srgbClr val="000000"/>
                </a:solidFill>
                <a:latin typeface="DM Sans"/>
                <a:ea typeface="DM Sans"/>
                <a:cs typeface="DM Sans"/>
                <a:sym typeface="DM Sans"/>
              </a:rPr>
              <a:t>Selenium WebDriver (UI Testing)</a:t>
            </a:r>
          </a:p>
          <a:p>
            <a:pPr algn="l">
              <a:lnSpc>
                <a:spcPts val="3640"/>
              </a:lnSpc>
              <a:spcBef>
                <a:spcPct val="0"/>
              </a:spcBef>
            </a:pPr>
            <a:r>
              <a:rPr lang="en-US" sz="2600">
                <a:solidFill>
                  <a:srgbClr val="000000"/>
                </a:solidFill>
                <a:latin typeface="DM Sans"/>
                <a:ea typeface="DM Sans"/>
                <a:cs typeface="DM Sans"/>
                <a:sym typeface="DM Sans"/>
              </a:rPr>
              <a:t>Java + Maven TestNG / JUnit (Testing Framework)</a:t>
            </a:r>
          </a:p>
          <a:p>
            <a:pPr algn="l">
              <a:lnSpc>
                <a:spcPts val="3640"/>
              </a:lnSpc>
              <a:spcBef>
                <a:spcPct val="0"/>
              </a:spcBef>
            </a:pPr>
            <a:r>
              <a:rPr lang="en-US" sz="2600">
                <a:solidFill>
                  <a:srgbClr val="000000"/>
                </a:solidFill>
                <a:latin typeface="DM Sans"/>
                <a:ea typeface="DM Sans"/>
                <a:cs typeface="DM Sans"/>
                <a:sym typeface="DM Sans"/>
              </a:rPr>
              <a:t>Eclipse IDE</a:t>
            </a:r>
          </a:p>
          <a:p>
            <a:pPr algn="l">
              <a:lnSpc>
                <a:spcPts val="3640"/>
              </a:lnSpc>
              <a:spcBef>
                <a:spcPct val="0"/>
              </a:spcBef>
            </a:pPr>
            <a:r>
              <a:rPr lang="en-US" sz="2600">
                <a:solidFill>
                  <a:srgbClr val="000000"/>
                </a:solidFill>
                <a:latin typeface="DM Sans"/>
                <a:ea typeface="DM Sans"/>
                <a:cs typeface="DM Sans"/>
                <a:sym typeface="DM Sans"/>
              </a:rPr>
              <a:t>Postman (API Testing)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2842282" y="2295633"/>
            <a:ext cx="12603436" cy="7426509"/>
            <a:chOff x="0" y="0"/>
            <a:chExt cx="3319423" cy="1955953"/>
          </a:xfrm>
        </p:grpSpPr>
        <p:sp>
          <p:nvSpPr>
            <p:cNvPr id="4" name="Freeform 4"/>
            <p:cNvSpPr/>
            <p:nvPr/>
          </p:nvSpPr>
          <p:spPr>
            <a:xfrm>
              <a:off x="0" y="0"/>
              <a:ext cx="3319423" cy="1955953"/>
            </a:xfrm>
            <a:custGeom>
              <a:avLst/>
              <a:gdLst/>
              <a:ahLst/>
              <a:cxnLst/>
              <a:rect l="l" t="t" r="r" b="b"/>
              <a:pathLst>
                <a:path w="3319423" h="1955953">
                  <a:moveTo>
                    <a:pt x="32556" y="0"/>
                  </a:moveTo>
                  <a:lnTo>
                    <a:pt x="3286867" y="0"/>
                  </a:lnTo>
                  <a:cubicBezTo>
                    <a:pt x="3304848" y="0"/>
                    <a:pt x="3319423" y="14576"/>
                    <a:pt x="3319423" y="32556"/>
                  </a:cubicBezTo>
                  <a:lnTo>
                    <a:pt x="3319423" y="1923397"/>
                  </a:lnTo>
                  <a:cubicBezTo>
                    <a:pt x="3319423" y="1941377"/>
                    <a:pt x="3304848" y="1955953"/>
                    <a:pt x="3286867" y="1955953"/>
                  </a:cubicBezTo>
                  <a:lnTo>
                    <a:pt x="32556" y="1955953"/>
                  </a:lnTo>
                  <a:cubicBezTo>
                    <a:pt x="14576" y="1955953"/>
                    <a:pt x="0" y="1941377"/>
                    <a:pt x="0" y="1923397"/>
                  </a:cubicBezTo>
                  <a:lnTo>
                    <a:pt x="0" y="32556"/>
                  </a:lnTo>
                  <a:cubicBezTo>
                    <a:pt x="0" y="14576"/>
                    <a:pt x="14576" y="0"/>
                    <a:pt x="32556" y="0"/>
                  </a:cubicBezTo>
                  <a:close/>
                </a:path>
              </a:pathLst>
            </a:custGeom>
            <a:solidFill>
              <a:srgbClr val="003366"/>
            </a:solidFill>
          </p:spPr>
        </p:sp>
        <p:sp>
          <p:nvSpPr>
            <p:cNvPr id="5" name="TextBox 5"/>
            <p:cNvSpPr txBox="1"/>
            <p:nvPr/>
          </p:nvSpPr>
          <p:spPr>
            <a:xfrm>
              <a:off x="0" y="-47625"/>
              <a:ext cx="3319423" cy="2003578"/>
            </a:xfrm>
            <a:prstGeom prst="rect">
              <a:avLst/>
            </a:prstGeom>
          </p:spPr>
          <p:txBody>
            <a:bodyPr lIns="50800" tIns="50800" rIns="50800" bIns="50800" rtlCol="0" anchor="ctr"/>
            <a:lstStyle/>
            <a:p>
              <a:pPr algn="ctr">
                <a:lnSpc>
                  <a:spcPts val="2940"/>
                </a:lnSpc>
              </a:pPr>
              <a:endParaRPr/>
            </a:p>
          </p:txBody>
        </p:sp>
      </p:grpSp>
      <p:sp>
        <p:nvSpPr>
          <p:cNvPr id="6" name="Freeform 6"/>
          <p:cNvSpPr/>
          <p:nvPr/>
        </p:nvSpPr>
        <p:spPr>
          <a:xfrm>
            <a:off x="14102318" y="9960375"/>
            <a:ext cx="2158454" cy="304882"/>
          </a:xfrm>
          <a:custGeom>
            <a:avLst/>
            <a:gdLst/>
            <a:ahLst/>
            <a:cxnLst/>
            <a:rect l="l" t="t" r="r" b="b"/>
            <a:pathLst>
              <a:path w="2158454" h="304882">
                <a:moveTo>
                  <a:pt x="0" y="0"/>
                </a:moveTo>
                <a:lnTo>
                  <a:pt x="2158454" y="0"/>
                </a:lnTo>
                <a:lnTo>
                  <a:pt x="2158454" y="304882"/>
                </a:lnTo>
                <a:lnTo>
                  <a:pt x="0" y="304882"/>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1481179" y="-1266855"/>
            <a:ext cx="2854416" cy="2951418"/>
            <a:chOff x="0" y="0"/>
            <a:chExt cx="3805888" cy="3935223"/>
          </a:xfrm>
        </p:grpSpPr>
        <p:grpSp>
          <p:nvGrpSpPr>
            <p:cNvPr id="9" name="Group 9"/>
            <p:cNvGrpSpPr/>
            <p:nvPr/>
          </p:nvGrpSpPr>
          <p:grpSpPr>
            <a:xfrm>
              <a:off x="0" y="0"/>
              <a:ext cx="3643801" cy="364380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C4B6"/>
              </a:solidFill>
              <a:ln cap="sq">
                <a:noFill/>
                <a:prstDash val="solid"/>
                <a:miter/>
              </a:ln>
            </p:spPr>
          </p:sp>
          <p:sp>
            <p:nvSpPr>
              <p:cNvPr id="11" name="TextBox 11"/>
              <p:cNvSpPr txBox="1"/>
              <p:nvPr/>
            </p:nvSpPr>
            <p:spPr>
              <a:xfrm>
                <a:off x="76200" y="28575"/>
                <a:ext cx="660400" cy="708025"/>
              </a:xfrm>
              <a:prstGeom prst="rect">
                <a:avLst/>
              </a:prstGeom>
            </p:spPr>
            <p:txBody>
              <a:bodyPr lIns="24686" tIns="24686" rIns="24686" bIns="24686" rtlCol="0" anchor="ctr"/>
              <a:lstStyle/>
              <a:p>
                <a:pPr algn="ctr">
                  <a:lnSpc>
                    <a:spcPts val="2940"/>
                  </a:lnSpc>
                </a:pPr>
                <a:endParaRPr/>
              </a:p>
            </p:txBody>
          </p:sp>
        </p:grpSp>
        <p:sp>
          <p:nvSpPr>
            <p:cNvPr id="12" name="Freeform 12"/>
            <p:cNvSpPr/>
            <p:nvPr/>
          </p:nvSpPr>
          <p:spPr>
            <a:xfrm>
              <a:off x="463458" y="592794"/>
              <a:ext cx="3342430" cy="3342430"/>
            </a:xfrm>
            <a:custGeom>
              <a:avLst/>
              <a:gdLst/>
              <a:ahLst/>
              <a:cxnLst/>
              <a:rect l="l" t="t" r="r" b="b"/>
              <a:pathLst>
                <a:path w="3342430" h="3342430">
                  <a:moveTo>
                    <a:pt x="0" y="0"/>
                  </a:moveTo>
                  <a:lnTo>
                    <a:pt x="3342430" y="0"/>
                  </a:lnTo>
                  <a:lnTo>
                    <a:pt x="3342430" y="3342429"/>
                  </a:lnTo>
                  <a:lnTo>
                    <a:pt x="0" y="3342429"/>
                  </a:lnTo>
                  <a:lnTo>
                    <a:pt x="0" y="0"/>
                  </a:lnTo>
                  <a:close/>
                </a:path>
              </a:pathLst>
            </a:custGeom>
            <a:blipFill>
              <a:blip r:embed="rId7">
                <a:alphaModFix amt="50000"/>
                <a:extLst>
                  <a:ext uri="{96DAC541-7B7A-43D3-8B79-37D633B846F1}">
                    <asvg:svgBlip xmlns:asvg="http://schemas.microsoft.com/office/drawing/2016/SVG/main" r:embed="rId8"/>
                  </a:ext>
                </a:extLst>
              </a:blip>
              <a:stretch>
                <a:fillRect/>
              </a:stretch>
            </a:blipFill>
            <a:ln cap="sq">
              <a:noFill/>
              <a:prstDash val="solid"/>
              <a:miter/>
            </a:ln>
          </p:spPr>
        </p:sp>
        <p:grpSp>
          <p:nvGrpSpPr>
            <p:cNvPr id="13" name="Group 13"/>
            <p:cNvGrpSpPr/>
            <p:nvPr/>
          </p:nvGrpSpPr>
          <p:grpSpPr>
            <a:xfrm>
              <a:off x="463458" y="592794"/>
              <a:ext cx="2642209" cy="264220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C4B6"/>
              </a:solidFill>
              <a:ln cap="sq">
                <a:noFill/>
                <a:prstDash val="solid"/>
                <a:miter/>
              </a:ln>
            </p:spPr>
          </p:sp>
          <p:sp>
            <p:nvSpPr>
              <p:cNvPr id="15" name="TextBox 15"/>
              <p:cNvSpPr txBox="1"/>
              <p:nvPr/>
            </p:nvSpPr>
            <p:spPr>
              <a:xfrm>
                <a:off x="76200" y="28575"/>
                <a:ext cx="660400" cy="708025"/>
              </a:xfrm>
              <a:prstGeom prst="rect">
                <a:avLst/>
              </a:prstGeom>
            </p:spPr>
            <p:txBody>
              <a:bodyPr lIns="17900" tIns="17900" rIns="17900" bIns="17900" rtlCol="0" anchor="ctr"/>
              <a:lstStyle/>
              <a:p>
                <a:pPr algn="ctr">
                  <a:lnSpc>
                    <a:spcPts val="2940"/>
                  </a:lnSpc>
                </a:pPr>
                <a:endParaRPr/>
              </a:p>
            </p:txBody>
          </p:sp>
        </p:grpSp>
      </p:grpSp>
      <p:sp>
        <p:nvSpPr>
          <p:cNvPr id="16" name="Freeform 16"/>
          <p:cNvSpPr/>
          <p:nvPr/>
        </p:nvSpPr>
        <p:spPr>
          <a:xfrm>
            <a:off x="1967849" y="-623404"/>
            <a:ext cx="1652104" cy="1652104"/>
          </a:xfrm>
          <a:custGeom>
            <a:avLst/>
            <a:gdLst/>
            <a:ahLst/>
            <a:cxnLst/>
            <a:rect l="l" t="t" r="r" b="b"/>
            <a:pathLst>
              <a:path w="1652104" h="1652104">
                <a:moveTo>
                  <a:pt x="0" y="0"/>
                </a:moveTo>
                <a:lnTo>
                  <a:pt x="1652104" y="0"/>
                </a:lnTo>
                <a:lnTo>
                  <a:pt x="1652104" y="1652104"/>
                </a:lnTo>
                <a:lnTo>
                  <a:pt x="0" y="1652104"/>
                </a:lnTo>
                <a:lnTo>
                  <a:pt x="0" y="0"/>
                </a:lnTo>
                <a:close/>
              </a:path>
            </a:pathLst>
          </a:custGeom>
          <a:blipFill>
            <a:blip r:embed="rId9">
              <a:alphaModFix amt="9999"/>
              <a:extLst>
                <a:ext uri="{96DAC541-7B7A-43D3-8B79-37D633B846F1}">
                  <asvg:svgBlip xmlns:asvg="http://schemas.microsoft.com/office/drawing/2016/SVG/main" r:embed="rId10"/>
                </a:ext>
              </a:extLst>
            </a:blip>
            <a:stretch>
              <a:fillRect/>
            </a:stretch>
          </a:blipFill>
        </p:spPr>
      </p:sp>
      <p:sp>
        <p:nvSpPr>
          <p:cNvPr id="17" name="TextBox 17"/>
          <p:cNvSpPr txBox="1"/>
          <p:nvPr/>
        </p:nvSpPr>
        <p:spPr>
          <a:xfrm>
            <a:off x="4023511" y="688975"/>
            <a:ext cx="9256907" cy="1368425"/>
          </a:xfrm>
          <a:prstGeom prst="rect">
            <a:avLst/>
          </a:prstGeom>
        </p:spPr>
        <p:txBody>
          <a:bodyPr lIns="0" tIns="0" rIns="0" bIns="0" rtlCol="0" anchor="t">
            <a:spAutoFit/>
          </a:bodyPr>
          <a:lstStyle/>
          <a:p>
            <a:pPr algn="l">
              <a:lnSpc>
                <a:spcPts val="11049"/>
              </a:lnSpc>
            </a:pPr>
            <a:r>
              <a:rPr lang="en-US" sz="8499" b="1">
                <a:solidFill>
                  <a:srgbClr val="262626"/>
                </a:solidFill>
                <a:latin typeface="Saira Condensed Bold"/>
                <a:ea typeface="Saira Condensed Bold"/>
                <a:cs typeface="Saira Condensed Bold"/>
                <a:sym typeface="Saira Condensed Bold"/>
              </a:rPr>
              <a:t>Test Scenarios Covered</a:t>
            </a:r>
          </a:p>
        </p:txBody>
      </p:sp>
      <p:grpSp>
        <p:nvGrpSpPr>
          <p:cNvPr id="18" name="Group 18"/>
          <p:cNvGrpSpPr/>
          <p:nvPr/>
        </p:nvGrpSpPr>
        <p:grpSpPr>
          <a:xfrm>
            <a:off x="-1481179" y="8539329"/>
            <a:ext cx="2962358" cy="3059359"/>
            <a:chOff x="0" y="0"/>
            <a:chExt cx="3949810" cy="4079146"/>
          </a:xfrm>
        </p:grpSpPr>
        <p:grpSp>
          <p:nvGrpSpPr>
            <p:cNvPr id="19" name="Group 19"/>
            <p:cNvGrpSpPr/>
            <p:nvPr/>
          </p:nvGrpSpPr>
          <p:grpSpPr>
            <a:xfrm>
              <a:off x="0" y="0"/>
              <a:ext cx="3643801" cy="364380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21" name="TextBox 21"/>
              <p:cNvSpPr txBox="1"/>
              <p:nvPr/>
            </p:nvSpPr>
            <p:spPr>
              <a:xfrm>
                <a:off x="76200" y="28575"/>
                <a:ext cx="660400" cy="708025"/>
              </a:xfrm>
              <a:prstGeom prst="rect">
                <a:avLst/>
              </a:prstGeom>
            </p:spPr>
            <p:txBody>
              <a:bodyPr lIns="24686" tIns="24686" rIns="24686" bIns="24686" rtlCol="0" anchor="ctr"/>
              <a:lstStyle/>
              <a:p>
                <a:pPr algn="ctr">
                  <a:lnSpc>
                    <a:spcPts val="2940"/>
                  </a:lnSpc>
                </a:pPr>
                <a:endParaRPr/>
              </a:p>
            </p:txBody>
          </p:sp>
        </p:grpSp>
        <p:sp>
          <p:nvSpPr>
            <p:cNvPr id="22" name="Freeform 22"/>
            <p:cNvSpPr/>
            <p:nvPr/>
          </p:nvSpPr>
          <p:spPr>
            <a:xfrm>
              <a:off x="463458" y="592794"/>
              <a:ext cx="3486352" cy="3486352"/>
            </a:xfrm>
            <a:custGeom>
              <a:avLst/>
              <a:gdLst/>
              <a:ahLst/>
              <a:cxnLst/>
              <a:rect l="l" t="t" r="r" b="b"/>
              <a:pathLst>
                <a:path w="3486352" h="3486352">
                  <a:moveTo>
                    <a:pt x="0" y="0"/>
                  </a:moveTo>
                  <a:lnTo>
                    <a:pt x="3486352" y="0"/>
                  </a:lnTo>
                  <a:lnTo>
                    <a:pt x="3486352" y="3486352"/>
                  </a:lnTo>
                  <a:lnTo>
                    <a:pt x="0" y="3486352"/>
                  </a:lnTo>
                  <a:lnTo>
                    <a:pt x="0" y="0"/>
                  </a:lnTo>
                  <a:close/>
                </a:path>
              </a:pathLst>
            </a:custGeom>
            <a:blipFill>
              <a:blip r:embed="rId7">
                <a:alphaModFix amt="50000"/>
                <a:extLst>
                  <a:ext uri="{96DAC541-7B7A-43D3-8B79-37D633B846F1}">
                    <asvg:svgBlip xmlns:asvg="http://schemas.microsoft.com/office/drawing/2016/SVG/main" r:embed="rId8"/>
                  </a:ext>
                </a:extLst>
              </a:blip>
              <a:stretch>
                <a:fillRect/>
              </a:stretch>
            </a:blipFill>
            <a:ln cap="sq">
              <a:noFill/>
              <a:prstDash val="solid"/>
              <a:miter/>
            </a:ln>
          </p:spPr>
        </p:sp>
        <p:grpSp>
          <p:nvGrpSpPr>
            <p:cNvPr id="23" name="Group 23"/>
            <p:cNvGrpSpPr/>
            <p:nvPr/>
          </p:nvGrpSpPr>
          <p:grpSpPr>
            <a:xfrm>
              <a:off x="463458" y="592794"/>
              <a:ext cx="2642209" cy="264220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25" name="TextBox 25"/>
              <p:cNvSpPr txBox="1"/>
              <p:nvPr/>
            </p:nvSpPr>
            <p:spPr>
              <a:xfrm>
                <a:off x="76200" y="28575"/>
                <a:ext cx="660400" cy="708025"/>
              </a:xfrm>
              <a:prstGeom prst="rect">
                <a:avLst/>
              </a:prstGeom>
            </p:spPr>
            <p:txBody>
              <a:bodyPr lIns="17900" tIns="17900" rIns="17900" bIns="17900" rtlCol="0" anchor="ctr"/>
              <a:lstStyle/>
              <a:p>
                <a:pPr algn="ctr">
                  <a:lnSpc>
                    <a:spcPts val="2940"/>
                  </a:lnSpc>
                </a:pPr>
                <a:endParaRPr/>
              </a:p>
            </p:txBody>
          </p:sp>
        </p:grpSp>
      </p:grpSp>
      <p:sp>
        <p:nvSpPr>
          <p:cNvPr id="26" name="TextBox 26"/>
          <p:cNvSpPr txBox="1"/>
          <p:nvPr/>
        </p:nvSpPr>
        <p:spPr>
          <a:xfrm>
            <a:off x="3619953" y="3455963"/>
            <a:ext cx="5499497" cy="2344671"/>
          </a:xfrm>
          <a:prstGeom prst="rect">
            <a:avLst/>
          </a:prstGeom>
        </p:spPr>
        <p:txBody>
          <a:bodyPr lIns="0" tIns="0" rIns="0" bIns="0" rtlCol="0" anchor="t">
            <a:spAutoFit/>
          </a:bodyPr>
          <a:lstStyle/>
          <a:p>
            <a:pPr algn="l">
              <a:lnSpc>
                <a:spcPts val="4758"/>
              </a:lnSpc>
            </a:pPr>
            <a:r>
              <a:rPr lang="en-US" sz="2600">
                <a:solidFill>
                  <a:srgbClr val="FFFFFF"/>
                </a:solidFill>
                <a:latin typeface="DM Sans"/>
                <a:ea typeface="DM Sans"/>
                <a:cs typeface="DM Sans"/>
                <a:sym typeface="DM Sans"/>
              </a:rPr>
              <a:t>Register User (Manual + Automated)</a:t>
            </a:r>
          </a:p>
          <a:p>
            <a:pPr algn="l">
              <a:lnSpc>
                <a:spcPts val="4758"/>
              </a:lnSpc>
            </a:pPr>
            <a:r>
              <a:rPr lang="en-US" sz="2600">
                <a:solidFill>
                  <a:srgbClr val="FFFFFF"/>
                </a:solidFill>
                <a:latin typeface="DM Sans"/>
                <a:ea typeface="DM Sans"/>
                <a:cs typeface="DM Sans"/>
                <a:sym typeface="DM Sans"/>
              </a:rPr>
              <a:t>Login (Valid &amp; Invalid Scenarios)</a:t>
            </a:r>
          </a:p>
          <a:p>
            <a:pPr algn="l">
              <a:lnSpc>
                <a:spcPts val="4758"/>
              </a:lnSpc>
            </a:pPr>
            <a:r>
              <a:rPr lang="en-US" sz="2600">
                <a:solidFill>
                  <a:srgbClr val="FFFFFF"/>
                </a:solidFill>
                <a:latin typeface="DM Sans"/>
                <a:ea typeface="DM Sans"/>
                <a:cs typeface="DM Sans"/>
                <a:sym typeface="DM Sans"/>
              </a:rPr>
              <a:t>Contact Us form submission</a:t>
            </a:r>
          </a:p>
          <a:p>
            <a:pPr algn="l">
              <a:lnSpc>
                <a:spcPts val="4758"/>
              </a:lnSpc>
            </a:pPr>
            <a:endParaRPr lang="en-US" sz="2600">
              <a:solidFill>
                <a:srgbClr val="FFFFFF"/>
              </a:solidFill>
              <a:latin typeface="DM Sans"/>
              <a:ea typeface="DM Sans"/>
              <a:cs typeface="DM Sans"/>
              <a:sym typeface="DM Sans"/>
            </a:endParaRPr>
          </a:p>
        </p:txBody>
      </p:sp>
      <p:sp>
        <p:nvSpPr>
          <p:cNvPr id="27" name="TextBox 27"/>
          <p:cNvSpPr txBox="1"/>
          <p:nvPr/>
        </p:nvSpPr>
        <p:spPr>
          <a:xfrm>
            <a:off x="8651965" y="5866013"/>
            <a:ext cx="6379865" cy="2306953"/>
          </a:xfrm>
          <a:prstGeom prst="rect">
            <a:avLst/>
          </a:prstGeom>
        </p:spPr>
        <p:txBody>
          <a:bodyPr lIns="0" tIns="0" rIns="0" bIns="0" rtlCol="0" anchor="t">
            <a:spAutoFit/>
          </a:bodyPr>
          <a:lstStyle/>
          <a:p>
            <a:pPr algn="l">
              <a:lnSpc>
                <a:spcPts val="4680"/>
              </a:lnSpc>
            </a:pPr>
            <a:r>
              <a:rPr lang="en-US" sz="2600">
                <a:solidFill>
                  <a:srgbClr val="FFFFFF"/>
                </a:solidFill>
                <a:latin typeface="DM Sans"/>
                <a:ea typeface="DM Sans"/>
                <a:cs typeface="DM Sans"/>
                <a:sym typeface="DM Sans"/>
              </a:rPr>
              <a:t>Product Search &amp; Add to Cart</a:t>
            </a:r>
          </a:p>
          <a:p>
            <a:pPr algn="l">
              <a:lnSpc>
                <a:spcPts val="4680"/>
              </a:lnSpc>
            </a:pPr>
            <a:r>
              <a:rPr lang="en-US" sz="2600">
                <a:solidFill>
                  <a:srgbClr val="FFFFFF"/>
                </a:solidFill>
                <a:latin typeface="DM Sans"/>
                <a:ea typeface="DM Sans"/>
                <a:cs typeface="DM Sans"/>
                <a:sym typeface="DM Sans"/>
              </a:rPr>
              <a:t>Checkout &amp; Payment Process</a:t>
            </a:r>
          </a:p>
          <a:p>
            <a:pPr algn="l">
              <a:lnSpc>
                <a:spcPts val="4680"/>
              </a:lnSpc>
            </a:pPr>
            <a:r>
              <a:rPr lang="en-US" sz="2600">
                <a:solidFill>
                  <a:srgbClr val="FFFFFF"/>
                </a:solidFill>
                <a:latin typeface="DM Sans"/>
                <a:ea typeface="DM Sans"/>
                <a:cs typeface="DM Sans"/>
                <a:sym typeface="DM Sans"/>
              </a:rPr>
              <a:t>Delete Account</a:t>
            </a:r>
          </a:p>
          <a:p>
            <a:pPr algn="l">
              <a:lnSpc>
                <a:spcPts val="4680"/>
              </a:lnSpc>
            </a:pPr>
            <a:r>
              <a:rPr lang="en-US" sz="2600">
                <a:solidFill>
                  <a:srgbClr val="FFFFFF"/>
                </a:solidFill>
                <a:latin typeface="DM Sans"/>
                <a:ea typeface="DM Sans"/>
                <a:cs typeface="DM Sans"/>
                <a:sym typeface="DM Sans"/>
              </a:rPr>
              <a:t>API testing for Users, Products, Categories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6034376" y="3261455"/>
            <a:ext cx="1768107" cy="176810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5" name="TextBox 5"/>
            <p:cNvSpPr txBox="1"/>
            <p:nvPr/>
          </p:nvSpPr>
          <p:spPr>
            <a:xfrm>
              <a:off x="76200" y="28575"/>
              <a:ext cx="660400" cy="708025"/>
            </a:xfrm>
            <a:prstGeom prst="rect">
              <a:avLst/>
            </a:prstGeom>
          </p:spPr>
          <p:txBody>
            <a:bodyPr lIns="28863" tIns="28863" rIns="28863" bIns="28863" rtlCol="0" anchor="ctr"/>
            <a:lstStyle/>
            <a:p>
              <a:pPr algn="ctr">
                <a:lnSpc>
                  <a:spcPts val="2940"/>
                </a:lnSpc>
              </a:pPr>
              <a:endParaRPr/>
            </a:p>
          </p:txBody>
        </p:sp>
      </p:grpSp>
      <p:grpSp>
        <p:nvGrpSpPr>
          <p:cNvPr id="6" name="Group 6"/>
          <p:cNvGrpSpPr/>
          <p:nvPr/>
        </p:nvGrpSpPr>
        <p:grpSpPr>
          <a:xfrm>
            <a:off x="6034376" y="6536855"/>
            <a:ext cx="1768107" cy="176810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8" name="TextBox 8"/>
            <p:cNvSpPr txBox="1"/>
            <p:nvPr/>
          </p:nvSpPr>
          <p:spPr>
            <a:xfrm>
              <a:off x="76200" y="28575"/>
              <a:ext cx="660400" cy="708025"/>
            </a:xfrm>
            <a:prstGeom prst="rect">
              <a:avLst/>
            </a:prstGeom>
          </p:spPr>
          <p:txBody>
            <a:bodyPr lIns="28863" tIns="28863" rIns="28863" bIns="28863" rtlCol="0" anchor="ctr"/>
            <a:lstStyle/>
            <a:p>
              <a:pPr algn="ctr">
                <a:lnSpc>
                  <a:spcPts val="2940"/>
                </a:lnSpc>
              </a:pPr>
              <a:endParaRPr/>
            </a:p>
          </p:txBody>
        </p:sp>
      </p:grpSp>
      <p:grpSp>
        <p:nvGrpSpPr>
          <p:cNvPr id="9" name="Group 9"/>
          <p:cNvGrpSpPr/>
          <p:nvPr/>
        </p:nvGrpSpPr>
        <p:grpSpPr>
          <a:xfrm>
            <a:off x="10016137" y="3261455"/>
            <a:ext cx="1768107" cy="176810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11" name="TextBox 11"/>
            <p:cNvSpPr txBox="1"/>
            <p:nvPr/>
          </p:nvSpPr>
          <p:spPr>
            <a:xfrm>
              <a:off x="76200" y="28575"/>
              <a:ext cx="660400" cy="708025"/>
            </a:xfrm>
            <a:prstGeom prst="rect">
              <a:avLst/>
            </a:prstGeom>
          </p:spPr>
          <p:txBody>
            <a:bodyPr lIns="28863" tIns="28863" rIns="28863" bIns="28863" rtlCol="0" anchor="ctr"/>
            <a:lstStyle/>
            <a:p>
              <a:pPr algn="ctr">
                <a:lnSpc>
                  <a:spcPts val="2940"/>
                </a:lnSpc>
              </a:pPr>
              <a:endParaRPr/>
            </a:p>
          </p:txBody>
        </p:sp>
      </p:grpSp>
      <p:grpSp>
        <p:nvGrpSpPr>
          <p:cNvPr id="12" name="Group 12"/>
          <p:cNvGrpSpPr/>
          <p:nvPr/>
        </p:nvGrpSpPr>
        <p:grpSpPr>
          <a:xfrm>
            <a:off x="10016137" y="6549654"/>
            <a:ext cx="1768107" cy="176810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14" name="TextBox 14"/>
            <p:cNvSpPr txBox="1"/>
            <p:nvPr/>
          </p:nvSpPr>
          <p:spPr>
            <a:xfrm>
              <a:off x="76200" y="28575"/>
              <a:ext cx="660400" cy="708025"/>
            </a:xfrm>
            <a:prstGeom prst="rect">
              <a:avLst/>
            </a:prstGeom>
          </p:spPr>
          <p:txBody>
            <a:bodyPr lIns="28863" tIns="28863" rIns="28863" bIns="28863" rtlCol="0" anchor="ctr"/>
            <a:lstStyle/>
            <a:p>
              <a:pPr algn="ctr">
                <a:lnSpc>
                  <a:spcPts val="2940"/>
                </a:lnSpc>
              </a:pPr>
              <a:endParaRPr/>
            </a:p>
          </p:txBody>
        </p:sp>
      </p:grpSp>
      <p:sp>
        <p:nvSpPr>
          <p:cNvPr id="15" name="Freeform 15"/>
          <p:cNvSpPr/>
          <p:nvPr/>
        </p:nvSpPr>
        <p:spPr>
          <a:xfrm>
            <a:off x="6277381" y="6779860"/>
            <a:ext cx="1525102" cy="1525102"/>
          </a:xfrm>
          <a:custGeom>
            <a:avLst/>
            <a:gdLst/>
            <a:ahLst/>
            <a:cxnLst/>
            <a:rect l="l" t="t" r="r" b="b"/>
            <a:pathLst>
              <a:path w="1525102" h="1525102">
                <a:moveTo>
                  <a:pt x="0" y="0"/>
                </a:moveTo>
                <a:lnTo>
                  <a:pt x="1525102" y="0"/>
                </a:lnTo>
                <a:lnTo>
                  <a:pt x="1525102" y="1525102"/>
                </a:lnTo>
                <a:lnTo>
                  <a:pt x="0" y="1525102"/>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a:ln cap="sq">
            <a:noFill/>
            <a:prstDash val="solid"/>
            <a:miter/>
          </a:ln>
        </p:spPr>
      </p:sp>
      <p:sp>
        <p:nvSpPr>
          <p:cNvPr id="16" name="Freeform 16"/>
          <p:cNvSpPr/>
          <p:nvPr/>
        </p:nvSpPr>
        <p:spPr>
          <a:xfrm>
            <a:off x="10259142" y="6792659"/>
            <a:ext cx="1525102" cy="1525102"/>
          </a:xfrm>
          <a:custGeom>
            <a:avLst/>
            <a:gdLst/>
            <a:ahLst/>
            <a:cxnLst/>
            <a:rect l="l" t="t" r="r" b="b"/>
            <a:pathLst>
              <a:path w="1525102" h="1525102">
                <a:moveTo>
                  <a:pt x="0" y="0"/>
                </a:moveTo>
                <a:lnTo>
                  <a:pt x="1525102" y="0"/>
                </a:lnTo>
                <a:lnTo>
                  <a:pt x="1525102" y="1525102"/>
                </a:lnTo>
                <a:lnTo>
                  <a:pt x="0" y="1525102"/>
                </a:lnTo>
                <a:lnTo>
                  <a:pt x="0" y="0"/>
                </a:lnTo>
                <a:close/>
              </a:path>
            </a:pathLst>
          </a:custGeom>
          <a:blipFill>
            <a:blip r:embed="rId3">
              <a:alphaModFix amt="50000"/>
              <a:extLst>
                <a:ext uri="{96DAC541-7B7A-43D3-8B79-37D633B846F1}">
                  <asvg:svgBlip xmlns:asvg="http://schemas.microsoft.com/office/drawing/2016/SVG/main" r:embed="rId5"/>
                </a:ext>
              </a:extLst>
            </a:blip>
            <a:stretch>
              <a:fillRect/>
            </a:stretch>
          </a:blipFill>
          <a:ln cap="sq">
            <a:noFill/>
            <a:prstDash val="solid"/>
            <a:miter/>
          </a:ln>
        </p:spPr>
      </p:sp>
      <p:sp>
        <p:nvSpPr>
          <p:cNvPr id="17" name="Freeform 17"/>
          <p:cNvSpPr/>
          <p:nvPr/>
        </p:nvSpPr>
        <p:spPr>
          <a:xfrm>
            <a:off x="10259142" y="3504460"/>
            <a:ext cx="1525102" cy="1525102"/>
          </a:xfrm>
          <a:custGeom>
            <a:avLst/>
            <a:gdLst/>
            <a:ahLst/>
            <a:cxnLst/>
            <a:rect l="l" t="t" r="r" b="b"/>
            <a:pathLst>
              <a:path w="1525102" h="1525102">
                <a:moveTo>
                  <a:pt x="0" y="0"/>
                </a:moveTo>
                <a:lnTo>
                  <a:pt x="1525102" y="0"/>
                </a:lnTo>
                <a:lnTo>
                  <a:pt x="1525102" y="1525102"/>
                </a:lnTo>
                <a:lnTo>
                  <a:pt x="0" y="1525102"/>
                </a:lnTo>
                <a:lnTo>
                  <a:pt x="0" y="0"/>
                </a:lnTo>
                <a:close/>
              </a:path>
            </a:pathLst>
          </a:custGeom>
          <a:blipFill>
            <a:blip r:embed="rId3">
              <a:alphaModFix amt="50000"/>
              <a:extLst>
                <a:ext uri="{96DAC541-7B7A-43D3-8B79-37D633B846F1}">
                  <asvg:svgBlip xmlns:asvg="http://schemas.microsoft.com/office/drawing/2016/SVG/main" r:embed="rId6"/>
                </a:ext>
              </a:extLst>
            </a:blip>
            <a:stretch>
              <a:fillRect/>
            </a:stretch>
          </a:blipFill>
          <a:ln cap="sq">
            <a:noFill/>
            <a:prstDash val="solid"/>
            <a:miter/>
          </a:ln>
        </p:spPr>
      </p:sp>
      <p:sp>
        <p:nvSpPr>
          <p:cNvPr id="18" name="Freeform 18"/>
          <p:cNvSpPr/>
          <p:nvPr/>
        </p:nvSpPr>
        <p:spPr>
          <a:xfrm>
            <a:off x="6277381" y="3504460"/>
            <a:ext cx="1524952" cy="1524952"/>
          </a:xfrm>
          <a:custGeom>
            <a:avLst/>
            <a:gdLst/>
            <a:ahLst/>
            <a:cxnLst/>
            <a:rect l="l" t="t" r="r" b="b"/>
            <a:pathLst>
              <a:path w="1524952" h="1524952">
                <a:moveTo>
                  <a:pt x="0" y="0"/>
                </a:moveTo>
                <a:lnTo>
                  <a:pt x="1524952" y="0"/>
                </a:lnTo>
                <a:lnTo>
                  <a:pt x="1524952" y="1524953"/>
                </a:lnTo>
                <a:lnTo>
                  <a:pt x="0" y="1524953"/>
                </a:lnTo>
                <a:lnTo>
                  <a:pt x="0" y="0"/>
                </a:lnTo>
                <a:close/>
              </a:path>
            </a:pathLst>
          </a:custGeom>
          <a:blipFill>
            <a:blip r:embed="rId3">
              <a:alphaModFix amt="50000"/>
              <a:extLst>
                <a:ext uri="{96DAC541-7B7A-43D3-8B79-37D633B846F1}">
                  <asvg:svgBlip xmlns:asvg="http://schemas.microsoft.com/office/drawing/2016/SVG/main" r:embed="rId7"/>
                </a:ext>
              </a:extLst>
            </a:blip>
            <a:stretch>
              <a:fillRect/>
            </a:stretch>
          </a:blipFill>
          <a:ln cap="sq">
            <a:noFill/>
            <a:prstDash val="solid"/>
            <a:miter/>
          </a:ln>
        </p:spPr>
      </p:sp>
      <p:grpSp>
        <p:nvGrpSpPr>
          <p:cNvPr id="19" name="Group 19"/>
          <p:cNvGrpSpPr/>
          <p:nvPr/>
        </p:nvGrpSpPr>
        <p:grpSpPr>
          <a:xfrm>
            <a:off x="7507074" y="4343205"/>
            <a:ext cx="2804471" cy="280447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21" name="TextBox 21"/>
            <p:cNvSpPr txBox="1"/>
            <p:nvPr/>
          </p:nvSpPr>
          <p:spPr>
            <a:xfrm>
              <a:off x="76200" y="28575"/>
              <a:ext cx="660400" cy="708025"/>
            </a:xfrm>
            <a:prstGeom prst="rect">
              <a:avLst/>
            </a:prstGeom>
          </p:spPr>
          <p:txBody>
            <a:bodyPr lIns="28863" tIns="28863" rIns="28863" bIns="28863" rtlCol="0" anchor="ctr"/>
            <a:lstStyle/>
            <a:p>
              <a:pPr algn="ctr">
                <a:lnSpc>
                  <a:spcPts val="2940"/>
                </a:lnSpc>
              </a:pPr>
              <a:endParaRPr/>
            </a:p>
          </p:txBody>
        </p:sp>
      </p:grpSp>
      <p:sp>
        <p:nvSpPr>
          <p:cNvPr id="22" name="Freeform 22"/>
          <p:cNvSpPr/>
          <p:nvPr/>
        </p:nvSpPr>
        <p:spPr>
          <a:xfrm>
            <a:off x="7892515" y="4722460"/>
            <a:ext cx="2483495" cy="2483495"/>
          </a:xfrm>
          <a:custGeom>
            <a:avLst/>
            <a:gdLst/>
            <a:ahLst/>
            <a:cxnLst/>
            <a:rect l="l" t="t" r="r" b="b"/>
            <a:pathLst>
              <a:path w="2483495" h="2483495">
                <a:moveTo>
                  <a:pt x="0" y="0"/>
                </a:moveTo>
                <a:lnTo>
                  <a:pt x="2483495" y="0"/>
                </a:lnTo>
                <a:lnTo>
                  <a:pt x="2483495" y="2483495"/>
                </a:lnTo>
                <a:lnTo>
                  <a:pt x="0" y="2483495"/>
                </a:lnTo>
                <a:lnTo>
                  <a:pt x="0" y="0"/>
                </a:lnTo>
                <a:close/>
              </a:path>
            </a:pathLst>
          </a:custGeom>
          <a:blipFill>
            <a:blip r:embed="rId3">
              <a:alphaModFix amt="50000"/>
              <a:extLst>
                <a:ext uri="{96DAC541-7B7A-43D3-8B79-37D633B846F1}">
                  <asvg:svgBlip xmlns:asvg="http://schemas.microsoft.com/office/drawing/2016/SVG/main" r:embed="rId7"/>
                </a:ext>
              </a:extLst>
            </a:blip>
            <a:stretch>
              <a:fillRect/>
            </a:stretch>
          </a:blipFill>
          <a:ln cap="sq">
            <a:noFill/>
            <a:prstDash val="solid"/>
            <a:miter/>
          </a:ln>
        </p:spPr>
      </p:sp>
      <p:grpSp>
        <p:nvGrpSpPr>
          <p:cNvPr id="23" name="Group 23"/>
          <p:cNvGrpSpPr/>
          <p:nvPr/>
        </p:nvGrpSpPr>
        <p:grpSpPr>
          <a:xfrm>
            <a:off x="7892515" y="4728646"/>
            <a:ext cx="2033590" cy="203359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id="25" name="TextBox 25"/>
            <p:cNvSpPr txBox="1"/>
            <p:nvPr/>
          </p:nvSpPr>
          <p:spPr>
            <a:xfrm>
              <a:off x="76200" y="28575"/>
              <a:ext cx="660400" cy="708025"/>
            </a:xfrm>
            <a:prstGeom prst="rect">
              <a:avLst/>
            </a:prstGeom>
          </p:spPr>
          <p:txBody>
            <a:bodyPr lIns="20929" tIns="20929" rIns="20929" bIns="20929" rtlCol="0" anchor="ctr"/>
            <a:lstStyle/>
            <a:p>
              <a:pPr algn="ctr">
                <a:lnSpc>
                  <a:spcPts val="2940"/>
                </a:lnSpc>
              </a:pPr>
              <a:endParaRPr/>
            </a:p>
          </p:txBody>
        </p:sp>
      </p:grpSp>
      <p:grpSp>
        <p:nvGrpSpPr>
          <p:cNvPr id="26" name="Group 26"/>
          <p:cNvGrpSpPr/>
          <p:nvPr/>
        </p:nvGrpSpPr>
        <p:grpSpPr>
          <a:xfrm>
            <a:off x="6277381" y="3504460"/>
            <a:ext cx="1282097" cy="128209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id="28" name="TextBox 28"/>
            <p:cNvSpPr txBox="1"/>
            <p:nvPr/>
          </p:nvSpPr>
          <p:spPr>
            <a:xfrm>
              <a:off x="76200" y="28575"/>
              <a:ext cx="660400" cy="708025"/>
            </a:xfrm>
            <a:prstGeom prst="rect">
              <a:avLst/>
            </a:prstGeom>
          </p:spPr>
          <p:txBody>
            <a:bodyPr lIns="20929" tIns="20929" rIns="20929" bIns="20929" rtlCol="0" anchor="ctr"/>
            <a:lstStyle/>
            <a:p>
              <a:pPr algn="ctr">
                <a:lnSpc>
                  <a:spcPts val="2940"/>
                </a:lnSpc>
              </a:pPr>
              <a:endParaRPr/>
            </a:p>
          </p:txBody>
        </p:sp>
      </p:grpSp>
      <p:grpSp>
        <p:nvGrpSpPr>
          <p:cNvPr id="29" name="Group 29"/>
          <p:cNvGrpSpPr/>
          <p:nvPr/>
        </p:nvGrpSpPr>
        <p:grpSpPr>
          <a:xfrm>
            <a:off x="6277381" y="6779860"/>
            <a:ext cx="1282097" cy="128209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id="31" name="TextBox 31"/>
            <p:cNvSpPr txBox="1"/>
            <p:nvPr/>
          </p:nvSpPr>
          <p:spPr>
            <a:xfrm>
              <a:off x="76200" y="28575"/>
              <a:ext cx="660400" cy="708025"/>
            </a:xfrm>
            <a:prstGeom prst="rect">
              <a:avLst/>
            </a:prstGeom>
          </p:spPr>
          <p:txBody>
            <a:bodyPr lIns="20929" tIns="20929" rIns="20929" bIns="20929" rtlCol="0" anchor="ctr"/>
            <a:lstStyle/>
            <a:p>
              <a:pPr algn="ctr">
                <a:lnSpc>
                  <a:spcPts val="2940"/>
                </a:lnSpc>
              </a:pPr>
              <a:endParaRPr/>
            </a:p>
          </p:txBody>
        </p:sp>
      </p:grpSp>
      <p:grpSp>
        <p:nvGrpSpPr>
          <p:cNvPr id="32" name="Group 32"/>
          <p:cNvGrpSpPr/>
          <p:nvPr/>
        </p:nvGrpSpPr>
        <p:grpSpPr>
          <a:xfrm>
            <a:off x="10259142" y="3504460"/>
            <a:ext cx="1282097" cy="1282097"/>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id="34" name="TextBox 34"/>
            <p:cNvSpPr txBox="1"/>
            <p:nvPr/>
          </p:nvSpPr>
          <p:spPr>
            <a:xfrm>
              <a:off x="76200" y="28575"/>
              <a:ext cx="660400" cy="708025"/>
            </a:xfrm>
            <a:prstGeom prst="rect">
              <a:avLst/>
            </a:prstGeom>
          </p:spPr>
          <p:txBody>
            <a:bodyPr lIns="20929" tIns="20929" rIns="20929" bIns="20929" rtlCol="0" anchor="ctr"/>
            <a:lstStyle/>
            <a:p>
              <a:pPr algn="ctr">
                <a:lnSpc>
                  <a:spcPts val="2940"/>
                </a:lnSpc>
              </a:pPr>
              <a:endParaRPr/>
            </a:p>
          </p:txBody>
        </p:sp>
      </p:grpSp>
      <p:grpSp>
        <p:nvGrpSpPr>
          <p:cNvPr id="35" name="Group 35"/>
          <p:cNvGrpSpPr/>
          <p:nvPr/>
        </p:nvGrpSpPr>
        <p:grpSpPr>
          <a:xfrm>
            <a:off x="10259142" y="6792659"/>
            <a:ext cx="1282097" cy="128209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id="37" name="TextBox 37"/>
            <p:cNvSpPr txBox="1"/>
            <p:nvPr/>
          </p:nvSpPr>
          <p:spPr>
            <a:xfrm>
              <a:off x="76200" y="28575"/>
              <a:ext cx="660400" cy="708025"/>
            </a:xfrm>
            <a:prstGeom prst="rect">
              <a:avLst/>
            </a:prstGeom>
          </p:spPr>
          <p:txBody>
            <a:bodyPr lIns="20929" tIns="20929" rIns="20929" bIns="20929" rtlCol="0" anchor="ctr"/>
            <a:lstStyle/>
            <a:p>
              <a:pPr algn="ctr">
                <a:lnSpc>
                  <a:spcPts val="2940"/>
                </a:lnSpc>
              </a:pPr>
              <a:endParaRPr/>
            </a:p>
          </p:txBody>
        </p:sp>
      </p:grpSp>
      <p:sp>
        <p:nvSpPr>
          <p:cNvPr id="38" name="Freeform 38"/>
          <p:cNvSpPr/>
          <p:nvPr/>
        </p:nvSpPr>
        <p:spPr>
          <a:xfrm>
            <a:off x="17259300" y="9258300"/>
            <a:ext cx="1438808" cy="1438808"/>
          </a:xfrm>
          <a:custGeom>
            <a:avLst/>
            <a:gdLst/>
            <a:ahLst/>
            <a:cxnLst/>
            <a:rect l="l" t="t" r="r" b="b"/>
            <a:pathLst>
              <a:path w="1438808" h="1438808">
                <a:moveTo>
                  <a:pt x="0" y="0"/>
                </a:moveTo>
                <a:lnTo>
                  <a:pt x="1438808" y="0"/>
                </a:lnTo>
                <a:lnTo>
                  <a:pt x="1438808" y="1438808"/>
                </a:lnTo>
                <a:lnTo>
                  <a:pt x="0" y="1438808"/>
                </a:lnTo>
                <a:lnTo>
                  <a:pt x="0" y="0"/>
                </a:lnTo>
                <a:close/>
              </a:path>
            </a:pathLst>
          </a:custGeom>
          <a:blipFill>
            <a:blip r:embed="rId8">
              <a:alphaModFix amt="10999"/>
              <a:extLst>
                <a:ext uri="{96DAC541-7B7A-43D3-8B79-37D633B846F1}">
                  <asvg:svgBlip xmlns:asvg="http://schemas.microsoft.com/office/drawing/2016/SVG/main" r:embed="rId9"/>
                </a:ext>
              </a:extLst>
            </a:blip>
            <a:stretch>
              <a:fillRect/>
            </a:stretch>
          </a:blipFill>
        </p:spPr>
      </p:sp>
      <p:sp>
        <p:nvSpPr>
          <p:cNvPr id="39" name="Freeform 39"/>
          <p:cNvSpPr/>
          <p:nvPr/>
        </p:nvSpPr>
        <p:spPr>
          <a:xfrm>
            <a:off x="8246144" y="9418208"/>
            <a:ext cx="2001361" cy="1080735"/>
          </a:xfrm>
          <a:custGeom>
            <a:avLst/>
            <a:gdLst/>
            <a:ahLst/>
            <a:cxnLst/>
            <a:rect l="l" t="t" r="r" b="b"/>
            <a:pathLst>
              <a:path w="2001361" h="1080735">
                <a:moveTo>
                  <a:pt x="0" y="0"/>
                </a:moveTo>
                <a:lnTo>
                  <a:pt x="2001360" y="0"/>
                </a:lnTo>
                <a:lnTo>
                  <a:pt x="2001360" y="1080735"/>
                </a:lnTo>
                <a:lnTo>
                  <a:pt x="0" y="1080735"/>
                </a:lnTo>
                <a:lnTo>
                  <a:pt x="0" y="0"/>
                </a:lnTo>
                <a:close/>
              </a:path>
            </a:pathLst>
          </a:custGeom>
          <a:blipFill>
            <a:blip r:embed="rId10">
              <a:alphaModFix amt="16000"/>
              <a:extLst>
                <a:ext uri="{96DAC541-7B7A-43D3-8B79-37D633B846F1}">
                  <asvg:svgBlip xmlns:asvg="http://schemas.microsoft.com/office/drawing/2016/SVG/main" r:embed="rId11"/>
                </a:ext>
              </a:extLst>
            </a:blip>
            <a:stretch>
              <a:fillRect/>
            </a:stretch>
          </a:blipFill>
        </p:spPr>
      </p:sp>
      <p:sp>
        <p:nvSpPr>
          <p:cNvPr id="40" name="Freeform 40"/>
          <p:cNvSpPr/>
          <p:nvPr/>
        </p:nvSpPr>
        <p:spPr>
          <a:xfrm>
            <a:off x="17055184" y="0"/>
            <a:ext cx="1232816" cy="1232816"/>
          </a:xfrm>
          <a:custGeom>
            <a:avLst/>
            <a:gdLst/>
            <a:ahLst/>
            <a:cxnLst/>
            <a:rect l="l" t="t" r="r" b="b"/>
            <a:pathLst>
              <a:path w="1232816" h="1232816">
                <a:moveTo>
                  <a:pt x="0" y="0"/>
                </a:moveTo>
                <a:lnTo>
                  <a:pt x="1232816" y="0"/>
                </a:lnTo>
                <a:lnTo>
                  <a:pt x="1232816" y="1232816"/>
                </a:lnTo>
                <a:lnTo>
                  <a:pt x="0" y="1232816"/>
                </a:lnTo>
                <a:lnTo>
                  <a:pt x="0" y="0"/>
                </a:lnTo>
                <a:close/>
              </a:path>
            </a:pathLst>
          </a:custGeom>
          <a:blipFill>
            <a:blip r:embed="rId12">
              <a:alphaModFix amt="60000"/>
              <a:extLst>
                <a:ext uri="{96DAC541-7B7A-43D3-8B79-37D633B846F1}">
                  <asvg:svgBlip xmlns:asvg="http://schemas.microsoft.com/office/drawing/2016/SVG/main" r:embed="rId13"/>
                </a:ext>
              </a:extLst>
            </a:blip>
            <a:stretch>
              <a:fillRect/>
            </a:stretch>
          </a:blipFill>
        </p:spPr>
      </p:sp>
      <p:sp>
        <p:nvSpPr>
          <p:cNvPr id="41" name="Freeform 41"/>
          <p:cNvSpPr/>
          <p:nvPr/>
        </p:nvSpPr>
        <p:spPr>
          <a:xfrm rot="5400000" flipH="1" flipV="1">
            <a:off x="160306" y="9199602"/>
            <a:ext cx="929076" cy="1366288"/>
          </a:xfrm>
          <a:custGeom>
            <a:avLst/>
            <a:gdLst/>
            <a:ahLst/>
            <a:cxnLst/>
            <a:rect l="l" t="t" r="r" b="b"/>
            <a:pathLst>
              <a:path w="929076" h="1366288">
                <a:moveTo>
                  <a:pt x="929076" y="1366288"/>
                </a:moveTo>
                <a:lnTo>
                  <a:pt x="0" y="1366288"/>
                </a:lnTo>
                <a:lnTo>
                  <a:pt x="0" y="0"/>
                </a:lnTo>
                <a:lnTo>
                  <a:pt x="929076" y="0"/>
                </a:lnTo>
                <a:lnTo>
                  <a:pt x="929076" y="1366288"/>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2" name="Freeform 42"/>
          <p:cNvSpPr/>
          <p:nvPr/>
        </p:nvSpPr>
        <p:spPr>
          <a:xfrm>
            <a:off x="8213296" y="5258231"/>
            <a:ext cx="1392027" cy="974419"/>
          </a:xfrm>
          <a:custGeom>
            <a:avLst/>
            <a:gdLst/>
            <a:ahLst/>
            <a:cxnLst/>
            <a:rect l="l" t="t" r="r" b="b"/>
            <a:pathLst>
              <a:path w="1392027" h="974419">
                <a:moveTo>
                  <a:pt x="0" y="0"/>
                </a:moveTo>
                <a:lnTo>
                  <a:pt x="1392027" y="0"/>
                </a:lnTo>
                <a:lnTo>
                  <a:pt x="1392027" y="974419"/>
                </a:lnTo>
                <a:lnTo>
                  <a:pt x="0" y="97441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43" name="Group 43"/>
          <p:cNvGrpSpPr/>
          <p:nvPr/>
        </p:nvGrpSpPr>
        <p:grpSpPr>
          <a:xfrm>
            <a:off x="-1481179" y="-1266855"/>
            <a:ext cx="2854416" cy="2951418"/>
            <a:chOff x="0" y="0"/>
            <a:chExt cx="3805888" cy="3935223"/>
          </a:xfrm>
        </p:grpSpPr>
        <p:grpSp>
          <p:nvGrpSpPr>
            <p:cNvPr id="44" name="Group 44"/>
            <p:cNvGrpSpPr/>
            <p:nvPr/>
          </p:nvGrpSpPr>
          <p:grpSpPr>
            <a:xfrm>
              <a:off x="0" y="0"/>
              <a:ext cx="3643801" cy="3643801"/>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C4B6"/>
              </a:solidFill>
              <a:ln cap="sq">
                <a:noFill/>
                <a:prstDash val="solid"/>
                <a:miter/>
              </a:ln>
            </p:spPr>
          </p:sp>
          <p:sp>
            <p:nvSpPr>
              <p:cNvPr id="46" name="TextBox 46"/>
              <p:cNvSpPr txBox="1"/>
              <p:nvPr/>
            </p:nvSpPr>
            <p:spPr>
              <a:xfrm>
                <a:off x="76200" y="28575"/>
                <a:ext cx="660400" cy="708025"/>
              </a:xfrm>
              <a:prstGeom prst="rect">
                <a:avLst/>
              </a:prstGeom>
            </p:spPr>
            <p:txBody>
              <a:bodyPr lIns="24686" tIns="24686" rIns="24686" bIns="24686" rtlCol="0" anchor="ctr"/>
              <a:lstStyle/>
              <a:p>
                <a:pPr algn="ctr">
                  <a:lnSpc>
                    <a:spcPts val="2940"/>
                  </a:lnSpc>
                </a:pPr>
                <a:endParaRPr/>
              </a:p>
            </p:txBody>
          </p:sp>
        </p:grpSp>
        <p:sp>
          <p:nvSpPr>
            <p:cNvPr id="47" name="Freeform 47"/>
            <p:cNvSpPr/>
            <p:nvPr/>
          </p:nvSpPr>
          <p:spPr>
            <a:xfrm>
              <a:off x="463458" y="592794"/>
              <a:ext cx="3342430" cy="3342430"/>
            </a:xfrm>
            <a:custGeom>
              <a:avLst/>
              <a:gdLst/>
              <a:ahLst/>
              <a:cxnLst/>
              <a:rect l="l" t="t" r="r" b="b"/>
              <a:pathLst>
                <a:path w="3342430" h="3342430">
                  <a:moveTo>
                    <a:pt x="0" y="0"/>
                  </a:moveTo>
                  <a:lnTo>
                    <a:pt x="3342430" y="0"/>
                  </a:lnTo>
                  <a:lnTo>
                    <a:pt x="3342430" y="3342429"/>
                  </a:lnTo>
                  <a:lnTo>
                    <a:pt x="0" y="3342429"/>
                  </a:lnTo>
                  <a:lnTo>
                    <a:pt x="0" y="0"/>
                  </a:lnTo>
                  <a:close/>
                </a:path>
              </a:pathLst>
            </a:custGeom>
            <a:blipFill>
              <a:blip r:embed="rId3">
                <a:alphaModFix amt="50000"/>
                <a:extLst>
                  <a:ext uri="{96DAC541-7B7A-43D3-8B79-37D633B846F1}">
                    <asvg:svgBlip xmlns:asvg="http://schemas.microsoft.com/office/drawing/2016/SVG/main" r:embed="rId18"/>
                  </a:ext>
                </a:extLst>
              </a:blip>
              <a:stretch>
                <a:fillRect/>
              </a:stretch>
            </a:blipFill>
            <a:ln cap="sq">
              <a:noFill/>
              <a:prstDash val="solid"/>
              <a:miter/>
            </a:ln>
          </p:spPr>
        </p:sp>
        <p:grpSp>
          <p:nvGrpSpPr>
            <p:cNvPr id="48" name="Group 48"/>
            <p:cNvGrpSpPr/>
            <p:nvPr/>
          </p:nvGrpSpPr>
          <p:grpSpPr>
            <a:xfrm>
              <a:off x="463458" y="592794"/>
              <a:ext cx="2642209" cy="2642209"/>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C4B6"/>
              </a:solidFill>
              <a:ln cap="sq">
                <a:noFill/>
                <a:prstDash val="solid"/>
                <a:miter/>
              </a:ln>
            </p:spPr>
          </p:sp>
          <p:sp>
            <p:nvSpPr>
              <p:cNvPr id="50" name="TextBox 50"/>
              <p:cNvSpPr txBox="1"/>
              <p:nvPr/>
            </p:nvSpPr>
            <p:spPr>
              <a:xfrm>
                <a:off x="76200" y="28575"/>
                <a:ext cx="660400" cy="708025"/>
              </a:xfrm>
              <a:prstGeom prst="rect">
                <a:avLst/>
              </a:prstGeom>
            </p:spPr>
            <p:txBody>
              <a:bodyPr lIns="17900" tIns="17900" rIns="17900" bIns="17900" rtlCol="0" anchor="ctr"/>
              <a:lstStyle/>
              <a:p>
                <a:pPr algn="ctr">
                  <a:lnSpc>
                    <a:spcPts val="2940"/>
                  </a:lnSpc>
                </a:pPr>
                <a:endParaRPr/>
              </a:p>
            </p:txBody>
          </p:sp>
        </p:grpSp>
      </p:grpSp>
      <p:sp>
        <p:nvSpPr>
          <p:cNvPr id="51" name="TextBox 51"/>
          <p:cNvSpPr txBox="1"/>
          <p:nvPr/>
        </p:nvSpPr>
        <p:spPr>
          <a:xfrm>
            <a:off x="2193315" y="1200150"/>
            <a:ext cx="13901369" cy="1120767"/>
          </a:xfrm>
          <a:prstGeom prst="rect">
            <a:avLst/>
          </a:prstGeom>
        </p:spPr>
        <p:txBody>
          <a:bodyPr lIns="0" tIns="0" rIns="0" bIns="0" rtlCol="0" anchor="t">
            <a:spAutoFit/>
          </a:bodyPr>
          <a:lstStyle/>
          <a:p>
            <a:pPr algn="ctr">
              <a:lnSpc>
                <a:spcPts val="8499"/>
              </a:lnSpc>
            </a:pPr>
            <a:r>
              <a:rPr lang="en-US" sz="8499" b="1">
                <a:solidFill>
                  <a:srgbClr val="262626"/>
                </a:solidFill>
                <a:latin typeface="Saira Condensed Bold"/>
                <a:ea typeface="Saira Condensed Bold"/>
                <a:cs typeface="Saira Condensed Bold"/>
                <a:sym typeface="Saira Condensed Bold"/>
              </a:rPr>
              <a:t>Challenges Faced</a:t>
            </a:r>
          </a:p>
        </p:txBody>
      </p:sp>
      <p:sp>
        <p:nvSpPr>
          <p:cNvPr id="52" name="TextBox 52"/>
          <p:cNvSpPr txBox="1"/>
          <p:nvPr/>
        </p:nvSpPr>
        <p:spPr>
          <a:xfrm>
            <a:off x="1516248" y="3154246"/>
            <a:ext cx="4320487" cy="1095520"/>
          </a:xfrm>
          <a:prstGeom prst="rect">
            <a:avLst/>
          </a:prstGeom>
        </p:spPr>
        <p:txBody>
          <a:bodyPr lIns="0" tIns="0" rIns="0" bIns="0" rtlCol="0" anchor="t">
            <a:spAutoFit/>
          </a:bodyPr>
          <a:lstStyle/>
          <a:p>
            <a:pPr marL="646881" lvl="1" indent="-323440" algn="l">
              <a:lnSpc>
                <a:spcPts val="4494"/>
              </a:lnSpc>
              <a:buFont typeface="Arial"/>
              <a:buChar char="•"/>
            </a:pPr>
            <a:r>
              <a:rPr lang="en-US" sz="2996" b="1">
                <a:solidFill>
                  <a:srgbClr val="262626"/>
                </a:solidFill>
                <a:latin typeface="Saira Condensed Bold"/>
                <a:ea typeface="Saira Condensed Bold"/>
                <a:cs typeface="Saira Condensed Bold"/>
                <a:sym typeface="Saira Condensed Bold"/>
              </a:rPr>
              <a:t>Dynamic elements required custom locators</a:t>
            </a:r>
          </a:p>
        </p:txBody>
      </p:sp>
      <p:sp>
        <p:nvSpPr>
          <p:cNvPr id="53" name="TextBox 53"/>
          <p:cNvSpPr txBox="1"/>
          <p:nvPr/>
        </p:nvSpPr>
        <p:spPr>
          <a:xfrm>
            <a:off x="12845479" y="3154246"/>
            <a:ext cx="4413821" cy="1657495"/>
          </a:xfrm>
          <a:prstGeom prst="rect">
            <a:avLst/>
          </a:prstGeom>
        </p:spPr>
        <p:txBody>
          <a:bodyPr lIns="0" tIns="0" rIns="0" bIns="0" rtlCol="0" anchor="t">
            <a:spAutoFit/>
          </a:bodyPr>
          <a:lstStyle/>
          <a:p>
            <a:pPr marL="646881" lvl="1" indent="-323440" algn="l">
              <a:lnSpc>
                <a:spcPts val="4494"/>
              </a:lnSpc>
              <a:buFont typeface="Arial"/>
              <a:buChar char="•"/>
            </a:pPr>
            <a:r>
              <a:rPr lang="en-US" sz="2996" b="1">
                <a:solidFill>
                  <a:srgbClr val="262626"/>
                </a:solidFill>
                <a:latin typeface="Saira Condensed Bold"/>
                <a:ea typeface="Saira Condensed Bold"/>
                <a:cs typeface="Saira Condensed Bold"/>
                <a:sym typeface="Saira Condensed Bold"/>
              </a:rPr>
              <a:t>Repeated manual testing during regression</a:t>
            </a:r>
          </a:p>
          <a:p>
            <a:pPr algn="l">
              <a:lnSpc>
                <a:spcPts val="4494"/>
              </a:lnSpc>
            </a:pPr>
            <a:endParaRPr lang="en-US" sz="2996" b="1">
              <a:solidFill>
                <a:srgbClr val="262626"/>
              </a:solidFill>
              <a:latin typeface="Saira Condensed Bold"/>
              <a:ea typeface="Saira Condensed Bold"/>
              <a:cs typeface="Saira Condensed Bold"/>
              <a:sym typeface="Saira Condensed Bold"/>
            </a:endParaRPr>
          </a:p>
        </p:txBody>
      </p:sp>
      <p:sp>
        <p:nvSpPr>
          <p:cNvPr id="54" name="TextBox 54"/>
          <p:cNvSpPr txBox="1"/>
          <p:nvPr/>
        </p:nvSpPr>
        <p:spPr>
          <a:xfrm>
            <a:off x="1516248" y="6622937"/>
            <a:ext cx="3918053" cy="1095520"/>
          </a:xfrm>
          <a:prstGeom prst="rect">
            <a:avLst/>
          </a:prstGeom>
        </p:spPr>
        <p:txBody>
          <a:bodyPr lIns="0" tIns="0" rIns="0" bIns="0" rtlCol="0" anchor="t">
            <a:spAutoFit/>
          </a:bodyPr>
          <a:lstStyle/>
          <a:p>
            <a:pPr marL="646881" lvl="1" indent="-323440" algn="l">
              <a:lnSpc>
                <a:spcPts val="4494"/>
              </a:lnSpc>
              <a:buFont typeface="Arial"/>
              <a:buChar char="•"/>
            </a:pPr>
            <a:r>
              <a:rPr lang="en-US" sz="2996" b="1">
                <a:solidFill>
                  <a:srgbClr val="262626"/>
                </a:solidFill>
                <a:latin typeface="Saira Condensed Bold"/>
                <a:ea typeface="Saira Condensed Bold"/>
                <a:cs typeface="Saira Condensed Bold"/>
                <a:sym typeface="Saira Condensed Bold"/>
              </a:rPr>
              <a:t>Synchronization issues (handled using waits)</a:t>
            </a:r>
          </a:p>
        </p:txBody>
      </p:sp>
      <p:sp>
        <p:nvSpPr>
          <p:cNvPr id="55" name="TextBox 55"/>
          <p:cNvSpPr txBox="1"/>
          <p:nvPr/>
        </p:nvSpPr>
        <p:spPr>
          <a:xfrm>
            <a:off x="12845479" y="6622937"/>
            <a:ext cx="4209706" cy="1095520"/>
          </a:xfrm>
          <a:prstGeom prst="rect">
            <a:avLst/>
          </a:prstGeom>
        </p:spPr>
        <p:txBody>
          <a:bodyPr lIns="0" tIns="0" rIns="0" bIns="0" rtlCol="0" anchor="t">
            <a:spAutoFit/>
          </a:bodyPr>
          <a:lstStyle/>
          <a:p>
            <a:pPr marL="646881" lvl="1" indent="-323440" algn="l">
              <a:lnSpc>
                <a:spcPts val="4494"/>
              </a:lnSpc>
              <a:buFont typeface="Arial"/>
              <a:buChar char="•"/>
            </a:pPr>
            <a:r>
              <a:rPr lang="en-US" sz="2996" b="1">
                <a:solidFill>
                  <a:srgbClr val="262626"/>
                </a:solidFill>
                <a:latin typeface="Saira Condensed Bold"/>
                <a:ea typeface="Saira Condensed Bold"/>
                <a:cs typeface="Saira Condensed Bold"/>
                <a:sym typeface="Saira Condensed Bold"/>
              </a:rPr>
              <a:t>Incomplete API documentation</a:t>
            </a:r>
          </a:p>
        </p:txBody>
      </p:sp>
      <p:sp>
        <p:nvSpPr>
          <p:cNvPr id="56" name="TextBox 56"/>
          <p:cNvSpPr txBox="1"/>
          <p:nvPr/>
        </p:nvSpPr>
        <p:spPr>
          <a:xfrm>
            <a:off x="6918429" y="3601993"/>
            <a:ext cx="3918053" cy="1804181"/>
          </a:xfrm>
          <a:prstGeom prst="rect">
            <a:avLst/>
          </a:prstGeom>
        </p:spPr>
        <p:txBody>
          <a:bodyPr lIns="0" tIns="0" rIns="0" bIns="0" rtlCol="0" anchor="t">
            <a:spAutoFit/>
          </a:bodyPr>
          <a:lstStyle/>
          <a:p>
            <a:pPr algn="l">
              <a:lnSpc>
                <a:spcPts val="7344"/>
              </a:lnSpc>
            </a:pPr>
            <a:r>
              <a:rPr lang="en-US" sz="4896" b="1">
                <a:solidFill>
                  <a:srgbClr val="262626"/>
                </a:solidFill>
                <a:latin typeface="Saira Condensed Bold"/>
                <a:ea typeface="Saira Condensed Bold"/>
                <a:cs typeface="Saira Condensed Bold"/>
                <a:sym typeface="Saira Condensed Bold"/>
              </a:rPr>
              <a:t>1</a:t>
            </a:r>
          </a:p>
          <a:p>
            <a:pPr algn="l">
              <a:lnSpc>
                <a:spcPts val="7344"/>
              </a:lnSpc>
            </a:pPr>
            <a:endParaRPr lang="en-US" sz="4896" b="1">
              <a:solidFill>
                <a:srgbClr val="262626"/>
              </a:solidFill>
              <a:latin typeface="Saira Condensed Bold"/>
              <a:ea typeface="Saira Condensed Bold"/>
              <a:cs typeface="Saira Condensed Bold"/>
              <a:sym typeface="Saira Condensed Bold"/>
            </a:endParaRPr>
          </a:p>
        </p:txBody>
      </p:sp>
      <p:sp>
        <p:nvSpPr>
          <p:cNvPr id="57" name="TextBox 57"/>
          <p:cNvSpPr txBox="1"/>
          <p:nvPr/>
        </p:nvSpPr>
        <p:spPr>
          <a:xfrm>
            <a:off x="10709385" y="6847961"/>
            <a:ext cx="3918053" cy="1804181"/>
          </a:xfrm>
          <a:prstGeom prst="rect">
            <a:avLst/>
          </a:prstGeom>
        </p:spPr>
        <p:txBody>
          <a:bodyPr lIns="0" tIns="0" rIns="0" bIns="0" rtlCol="0" anchor="t">
            <a:spAutoFit/>
          </a:bodyPr>
          <a:lstStyle/>
          <a:p>
            <a:pPr algn="l">
              <a:lnSpc>
                <a:spcPts val="7344"/>
              </a:lnSpc>
            </a:pPr>
            <a:r>
              <a:rPr lang="en-US" sz="4896" b="1">
                <a:solidFill>
                  <a:srgbClr val="262626"/>
                </a:solidFill>
                <a:latin typeface="Saira Condensed Bold"/>
                <a:ea typeface="Saira Condensed Bold"/>
                <a:cs typeface="Saira Condensed Bold"/>
                <a:sym typeface="Saira Condensed Bold"/>
              </a:rPr>
              <a:t>4</a:t>
            </a:r>
          </a:p>
          <a:p>
            <a:pPr algn="l">
              <a:lnSpc>
                <a:spcPts val="7344"/>
              </a:lnSpc>
            </a:pPr>
            <a:endParaRPr lang="en-US" sz="4896" b="1">
              <a:solidFill>
                <a:srgbClr val="262626"/>
              </a:solidFill>
              <a:latin typeface="Saira Condensed Bold"/>
              <a:ea typeface="Saira Condensed Bold"/>
              <a:cs typeface="Saira Condensed Bold"/>
              <a:sym typeface="Saira Condensed Bold"/>
            </a:endParaRPr>
          </a:p>
        </p:txBody>
      </p:sp>
      <p:sp>
        <p:nvSpPr>
          <p:cNvPr id="58" name="TextBox 58"/>
          <p:cNvSpPr txBox="1"/>
          <p:nvPr/>
        </p:nvSpPr>
        <p:spPr>
          <a:xfrm>
            <a:off x="10900191" y="3601993"/>
            <a:ext cx="3918053" cy="1804181"/>
          </a:xfrm>
          <a:prstGeom prst="rect">
            <a:avLst/>
          </a:prstGeom>
        </p:spPr>
        <p:txBody>
          <a:bodyPr lIns="0" tIns="0" rIns="0" bIns="0" rtlCol="0" anchor="t">
            <a:spAutoFit/>
          </a:bodyPr>
          <a:lstStyle/>
          <a:p>
            <a:pPr algn="l">
              <a:lnSpc>
                <a:spcPts val="7344"/>
              </a:lnSpc>
            </a:pPr>
            <a:r>
              <a:rPr lang="en-US" sz="4896" b="1">
                <a:solidFill>
                  <a:srgbClr val="262626"/>
                </a:solidFill>
                <a:latin typeface="Saira Condensed Bold"/>
                <a:ea typeface="Saira Condensed Bold"/>
                <a:cs typeface="Saira Condensed Bold"/>
                <a:sym typeface="Saira Condensed Bold"/>
              </a:rPr>
              <a:t>3</a:t>
            </a:r>
          </a:p>
          <a:p>
            <a:pPr algn="l">
              <a:lnSpc>
                <a:spcPts val="7344"/>
              </a:lnSpc>
            </a:pPr>
            <a:endParaRPr lang="en-US" sz="4896" b="1">
              <a:solidFill>
                <a:srgbClr val="262626"/>
              </a:solidFill>
              <a:latin typeface="Saira Condensed Bold"/>
              <a:ea typeface="Saira Condensed Bold"/>
              <a:cs typeface="Saira Condensed Bold"/>
              <a:sym typeface="Saira Condensed Bold"/>
            </a:endParaRPr>
          </a:p>
        </p:txBody>
      </p:sp>
      <p:sp>
        <p:nvSpPr>
          <p:cNvPr id="59" name="TextBox 59"/>
          <p:cNvSpPr txBox="1"/>
          <p:nvPr/>
        </p:nvSpPr>
        <p:spPr>
          <a:xfrm>
            <a:off x="6918429" y="6847961"/>
            <a:ext cx="3918053" cy="880256"/>
          </a:xfrm>
          <a:prstGeom prst="rect">
            <a:avLst/>
          </a:prstGeom>
        </p:spPr>
        <p:txBody>
          <a:bodyPr lIns="0" tIns="0" rIns="0" bIns="0" rtlCol="0" anchor="t">
            <a:spAutoFit/>
          </a:bodyPr>
          <a:lstStyle/>
          <a:p>
            <a:pPr algn="l">
              <a:lnSpc>
                <a:spcPts val="7344"/>
              </a:lnSpc>
            </a:pPr>
            <a:r>
              <a:rPr lang="en-US" sz="4896" b="1">
                <a:solidFill>
                  <a:srgbClr val="262626"/>
                </a:solidFill>
                <a:latin typeface="Saira Condensed Bold"/>
                <a:ea typeface="Saira Condensed Bold"/>
                <a:cs typeface="Saira Condensed Bold"/>
                <a:sym typeface="Saira Condensed Bold"/>
              </a:rPr>
              <a:t>2</a:t>
            </a:r>
          </a:p>
        </p:txBody>
      </p:sp>
      <p:grpSp>
        <p:nvGrpSpPr>
          <p:cNvPr id="60" name="Group 60"/>
          <p:cNvGrpSpPr/>
          <p:nvPr/>
        </p:nvGrpSpPr>
        <p:grpSpPr>
          <a:xfrm>
            <a:off x="8025256" y="7839113"/>
            <a:ext cx="1768107" cy="1768107"/>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62" name="TextBox 62"/>
            <p:cNvSpPr txBox="1"/>
            <p:nvPr/>
          </p:nvSpPr>
          <p:spPr>
            <a:xfrm>
              <a:off x="76200" y="28575"/>
              <a:ext cx="660400" cy="708025"/>
            </a:xfrm>
            <a:prstGeom prst="rect">
              <a:avLst/>
            </a:prstGeom>
          </p:spPr>
          <p:txBody>
            <a:bodyPr lIns="28863" tIns="28863" rIns="28863" bIns="28863" rtlCol="0" anchor="ctr"/>
            <a:lstStyle/>
            <a:p>
              <a:pPr algn="ctr">
                <a:lnSpc>
                  <a:spcPts val="2940"/>
                </a:lnSpc>
              </a:pPr>
              <a:endParaRPr/>
            </a:p>
          </p:txBody>
        </p:sp>
      </p:grpSp>
      <p:grpSp>
        <p:nvGrpSpPr>
          <p:cNvPr id="63" name="Group 63"/>
          <p:cNvGrpSpPr/>
          <p:nvPr/>
        </p:nvGrpSpPr>
        <p:grpSpPr>
          <a:xfrm>
            <a:off x="8323226" y="8082118"/>
            <a:ext cx="1282097" cy="1282097"/>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id="65" name="TextBox 65"/>
            <p:cNvSpPr txBox="1"/>
            <p:nvPr/>
          </p:nvSpPr>
          <p:spPr>
            <a:xfrm>
              <a:off x="76200" y="28575"/>
              <a:ext cx="660400" cy="708025"/>
            </a:xfrm>
            <a:prstGeom prst="rect">
              <a:avLst/>
            </a:prstGeom>
          </p:spPr>
          <p:txBody>
            <a:bodyPr lIns="20929" tIns="20929" rIns="20929" bIns="20929" rtlCol="0" anchor="ctr"/>
            <a:lstStyle/>
            <a:p>
              <a:pPr algn="ctr">
                <a:lnSpc>
                  <a:spcPts val="2940"/>
                </a:lnSpc>
              </a:pPr>
              <a:endParaRPr/>
            </a:p>
          </p:txBody>
        </p:sp>
      </p:grpSp>
      <p:sp>
        <p:nvSpPr>
          <p:cNvPr id="66" name="TextBox 66"/>
          <p:cNvSpPr txBox="1"/>
          <p:nvPr/>
        </p:nvSpPr>
        <p:spPr>
          <a:xfrm>
            <a:off x="8750358" y="8154394"/>
            <a:ext cx="3918053" cy="1804181"/>
          </a:xfrm>
          <a:prstGeom prst="rect">
            <a:avLst/>
          </a:prstGeom>
        </p:spPr>
        <p:txBody>
          <a:bodyPr lIns="0" tIns="0" rIns="0" bIns="0" rtlCol="0" anchor="t">
            <a:spAutoFit/>
          </a:bodyPr>
          <a:lstStyle/>
          <a:p>
            <a:pPr algn="l">
              <a:lnSpc>
                <a:spcPts val="7344"/>
              </a:lnSpc>
            </a:pPr>
            <a:r>
              <a:rPr lang="en-US" sz="4896" b="1">
                <a:solidFill>
                  <a:srgbClr val="262626"/>
                </a:solidFill>
                <a:latin typeface="Saira Condensed Bold"/>
                <a:ea typeface="Saira Condensed Bold"/>
                <a:cs typeface="Saira Condensed Bold"/>
                <a:sym typeface="Saira Condensed Bold"/>
              </a:rPr>
              <a:t>5</a:t>
            </a:r>
          </a:p>
          <a:p>
            <a:pPr algn="l">
              <a:lnSpc>
                <a:spcPts val="7344"/>
              </a:lnSpc>
            </a:pPr>
            <a:endParaRPr lang="en-US" sz="4896" b="1">
              <a:solidFill>
                <a:srgbClr val="262626"/>
              </a:solidFill>
              <a:latin typeface="Saira Condensed Bold"/>
              <a:ea typeface="Saira Condensed Bold"/>
              <a:cs typeface="Saira Condensed Bold"/>
              <a:sym typeface="Saira Condensed Bold"/>
            </a:endParaRPr>
          </a:p>
        </p:txBody>
      </p:sp>
      <p:sp>
        <p:nvSpPr>
          <p:cNvPr id="67" name="TextBox 67"/>
          <p:cNvSpPr txBox="1"/>
          <p:nvPr/>
        </p:nvSpPr>
        <p:spPr>
          <a:xfrm>
            <a:off x="10247504" y="8566417"/>
            <a:ext cx="4209706" cy="1095520"/>
          </a:xfrm>
          <a:prstGeom prst="rect">
            <a:avLst/>
          </a:prstGeom>
        </p:spPr>
        <p:txBody>
          <a:bodyPr lIns="0" tIns="0" rIns="0" bIns="0" rtlCol="0" anchor="t">
            <a:spAutoFit/>
          </a:bodyPr>
          <a:lstStyle/>
          <a:p>
            <a:pPr marL="646881" lvl="1" indent="-323440" algn="l">
              <a:lnSpc>
                <a:spcPts val="4494"/>
              </a:lnSpc>
              <a:buFont typeface="Arial"/>
              <a:buChar char="•"/>
            </a:pPr>
            <a:r>
              <a:rPr lang="en-US" sz="2996" b="1">
                <a:solidFill>
                  <a:srgbClr val="262626"/>
                </a:solidFill>
                <a:latin typeface="Saira Condensed Bold"/>
                <a:ea typeface="Saira Condensed Bold"/>
                <a:cs typeface="Saira Condensed Bold"/>
                <a:sym typeface="Saira Condensed Bold"/>
              </a:rPr>
              <a:t>Data management across tests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6887806" y="7632793"/>
            <a:ext cx="2434562" cy="2434562"/>
          </a:xfrm>
          <a:custGeom>
            <a:avLst/>
            <a:gdLst/>
            <a:ahLst/>
            <a:cxnLst/>
            <a:rect l="l" t="t" r="r" b="b"/>
            <a:pathLst>
              <a:path w="2434562" h="2434562">
                <a:moveTo>
                  <a:pt x="0" y="0"/>
                </a:moveTo>
                <a:lnTo>
                  <a:pt x="2434562" y="0"/>
                </a:lnTo>
                <a:lnTo>
                  <a:pt x="2434562" y="2434562"/>
                </a:lnTo>
                <a:lnTo>
                  <a:pt x="0" y="2434562"/>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4742574" y="2572218"/>
            <a:ext cx="8997081" cy="5352989"/>
            <a:chOff x="0" y="0"/>
            <a:chExt cx="11996108" cy="7137319"/>
          </a:xfrm>
        </p:grpSpPr>
        <p:sp>
          <p:nvSpPr>
            <p:cNvPr id="5" name="Freeform 5"/>
            <p:cNvSpPr/>
            <p:nvPr/>
          </p:nvSpPr>
          <p:spPr>
            <a:xfrm>
              <a:off x="6331844" y="4478532"/>
              <a:ext cx="684188" cy="1025001"/>
            </a:xfrm>
            <a:custGeom>
              <a:avLst/>
              <a:gdLst/>
              <a:ahLst/>
              <a:cxnLst/>
              <a:rect l="l" t="t" r="r" b="b"/>
              <a:pathLst>
                <a:path w="684188" h="1025001">
                  <a:moveTo>
                    <a:pt x="0" y="0"/>
                  </a:moveTo>
                  <a:lnTo>
                    <a:pt x="684188" y="0"/>
                  </a:lnTo>
                  <a:lnTo>
                    <a:pt x="684188" y="1025001"/>
                  </a:lnTo>
                  <a:lnTo>
                    <a:pt x="0" y="1025001"/>
                  </a:lnTo>
                  <a:lnTo>
                    <a:pt x="0" y="0"/>
                  </a:lnTo>
                  <a:close/>
                </a:path>
              </a:pathLst>
            </a:custGeom>
            <a:blipFill>
              <a:blip r:embed="rId5">
                <a:alphaModFix amt="13000"/>
                <a:extLst>
                  <a:ext uri="{96DAC541-7B7A-43D3-8B79-37D633B846F1}">
                    <asvg:svgBlip xmlns:asvg="http://schemas.microsoft.com/office/drawing/2016/SVG/main" r:embed="rId6"/>
                  </a:ext>
                </a:extLst>
              </a:blip>
              <a:stretch>
                <a:fillRect/>
              </a:stretch>
            </a:blipFill>
          </p:spPr>
        </p:sp>
        <p:sp>
          <p:nvSpPr>
            <p:cNvPr id="6" name="Freeform 6"/>
            <p:cNvSpPr/>
            <p:nvPr/>
          </p:nvSpPr>
          <p:spPr>
            <a:xfrm>
              <a:off x="9682259" y="2302860"/>
              <a:ext cx="684188" cy="1025001"/>
            </a:xfrm>
            <a:custGeom>
              <a:avLst/>
              <a:gdLst/>
              <a:ahLst/>
              <a:cxnLst/>
              <a:rect l="l" t="t" r="r" b="b"/>
              <a:pathLst>
                <a:path w="684188" h="1025001">
                  <a:moveTo>
                    <a:pt x="0" y="0"/>
                  </a:moveTo>
                  <a:lnTo>
                    <a:pt x="684188" y="0"/>
                  </a:lnTo>
                  <a:lnTo>
                    <a:pt x="684188" y="1025001"/>
                  </a:lnTo>
                  <a:lnTo>
                    <a:pt x="0" y="1025001"/>
                  </a:lnTo>
                  <a:lnTo>
                    <a:pt x="0" y="0"/>
                  </a:lnTo>
                  <a:close/>
                </a:path>
              </a:pathLst>
            </a:custGeom>
            <a:blipFill>
              <a:blip r:embed="rId5">
                <a:alphaModFix amt="13000"/>
                <a:extLst>
                  <a:ext uri="{96DAC541-7B7A-43D3-8B79-37D633B846F1}">
                    <asvg:svgBlip xmlns:asvg="http://schemas.microsoft.com/office/drawing/2016/SVG/main" r:embed="rId6"/>
                  </a:ext>
                </a:extLst>
              </a:blip>
              <a:stretch>
                <a:fillRect/>
              </a:stretch>
            </a:blipFill>
          </p:spPr>
        </p:sp>
        <p:sp>
          <p:nvSpPr>
            <p:cNvPr id="7" name="Freeform 7"/>
            <p:cNvSpPr/>
            <p:nvPr/>
          </p:nvSpPr>
          <p:spPr>
            <a:xfrm>
              <a:off x="10833914" y="0"/>
              <a:ext cx="684188" cy="1025001"/>
            </a:xfrm>
            <a:custGeom>
              <a:avLst/>
              <a:gdLst/>
              <a:ahLst/>
              <a:cxnLst/>
              <a:rect l="l" t="t" r="r" b="b"/>
              <a:pathLst>
                <a:path w="684188" h="1025001">
                  <a:moveTo>
                    <a:pt x="0" y="0"/>
                  </a:moveTo>
                  <a:lnTo>
                    <a:pt x="684188" y="0"/>
                  </a:lnTo>
                  <a:lnTo>
                    <a:pt x="684188" y="1025001"/>
                  </a:lnTo>
                  <a:lnTo>
                    <a:pt x="0" y="1025001"/>
                  </a:lnTo>
                  <a:lnTo>
                    <a:pt x="0" y="0"/>
                  </a:lnTo>
                  <a:close/>
                </a:path>
              </a:pathLst>
            </a:custGeom>
            <a:blipFill>
              <a:blip r:embed="rId5">
                <a:alphaModFix amt="13000"/>
                <a:extLst>
                  <a:ext uri="{96DAC541-7B7A-43D3-8B79-37D633B846F1}">
                    <asvg:svgBlip xmlns:asvg="http://schemas.microsoft.com/office/drawing/2016/SVG/main" r:embed="rId6"/>
                  </a:ext>
                </a:extLst>
              </a:blip>
              <a:stretch>
                <a:fillRect/>
              </a:stretch>
            </a:blipFill>
          </p:spPr>
        </p:sp>
        <p:sp>
          <p:nvSpPr>
            <p:cNvPr id="8" name="Freeform 8"/>
            <p:cNvSpPr/>
            <p:nvPr/>
          </p:nvSpPr>
          <p:spPr>
            <a:xfrm>
              <a:off x="7383201" y="1025001"/>
              <a:ext cx="684188" cy="1025001"/>
            </a:xfrm>
            <a:custGeom>
              <a:avLst/>
              <a:gdLst/>
              <a:ahLst/>
              <a:cxnLst/>
              <a:rect l="l" t="t" r="r" b="b"/>
              <a:pathLst>
                <a:path w="684188" h="1025001">
                  <a:moveTo>
                    <a:pt x="0" y="0"/>
                  </a:moveTo>
                  <a:lnTo>
                    <a:pt x="684188" y="0"/>
                  </a:lnTo>
                  <a:lnTo>
                    <a:pt x="684188" y="1025001"/>
                  </a:lnTo>
                  <a:lnTo>
                    <a:pt x="0" y="1025001"/>
                  </a:lnTo>
                  <a:lnTo>
                    <a:pt x="0" y="0"/>
                  </a:lnTo>
                  <a:close/>
                </a:path>
              </a:pathLst>
            </a:custGeom>
            <a:blipFill>
              <a:blip r:embed="rId5">
                <a:alphaModFix amt="13000"/>
                <a:extLst>
                  <a:ext uri="{96DAC541-7B7A-43D3-8B79-37D633B846F1}">
                    <asvg:svgBlip xmlns:asvg="http://schemas.microsoft.com/office/drawing/2016/SVG/main" r:embed="rId6"/>
                  </a:ext>
                </a:extLst>
              </a:blip>
              <a:stretch>
                <a:fillRect/>
              </a:stretch>
            </a:blipFill>
          </p:spPr>
        </p:sp>
        <p:sp>
          <p:nvSpPr>
            <p:cNvPr id="9" name="Freeform 9"/>
            <p:cNvSpPr/>
            <p:nvPr/>
          </p:nvSpPr>
          <p:spPr>
            <a:xfrm>
              <a:off x="0" y="1537502"/>
              <a:ext cx="684188" cy="1025001"/>
            </a:xfrm>
            <a:custGeom>
              <a:avLst/>
              <a:gdLst/>
              <a:ahLst/>
              <a:cxnLst/>
              <a:rect l="l" t="t" r="r" b="b"/>
              <a:pathLst>
                <a:path w="684188" h="1025001">
                  <a:moveTo>
                    <a:pt x="0" y="0"/>
                  </a:moveTo>
                  <a:lnTo>
                    <a:pt x="684188" y="0"/>
                  </a:lnTo>
                  <a:lnTo>
                    <a:pt x="684188" y="1025001"/>
                  </a:lnTo>
                  <a:lnTo>
                    <a:pt x="0" y="1025001"/>
                  </a:lnTo>
                  <a:lnTo>
                    <a:pt x="0" y="0"/>
                  </a:lnTo>
                  <a:close/>
                </a:path>
              </a:pathLst>
            </a:custGeom>
            <a:blipFill>
              <a:blip r:embed="rId5">
                <a:alphaModFix amt="13000"/>
                <a:extLst>
                  <a:ext uri="{96DAC541-7B7A-43D3-8B79-37D633B846F1}">
                    <asvg:svgBlip xmlns:asvg="http://schemas.microsoft.com/office/drawing/2016/SVG/main" r:embed="rId6"/>
                  </a:ext>
                </a:extLst>
              </a:blip>
              <a:stretch>
                <a:fillRect/>
              </a:stretch>
            </a:blipFill>
          </p:spPr>
        </p:sp>
        <p:sp>
          <p:nvSpPr>
            <p:cNvPr id="10" name="Freeform 10"/>
            <p:cNvSpPr/>
            <p:nvPr/>
          </p:nvSpPr>
          <p:spPr>
            <a:xfrm>
              <a:off x="11518102" y="6421206"/>
              <a:ext cx="478006" cy="716113"/>
            </a:xfrm>
            <a:custGeom>
              <a:avLst/>
              <a:gdLst/>
              <a:ahLst/>
              <a:cxnLst/>
              <a:rect l="l" t="t" r="r" b="b"/>
              <a:pathLst>
                <a:path w="478006" h="716113">
                  <a:moveTo>
                    <a:pt x="0" y="0"/>
                  </a:moveTo>
                  <a:lnTo>
                    <a:pt x="478006" y="0"/>
                  </a:lnTo>
                  <a:lnTo>
                    <a:pt x="478006" y="716113"/>
                  </a:lnTo>
                  <a:lnTo>
                    <a:pt x="0" y="716113"/>
                  </a:lnTo>
                  <a:lnTo>
                    <a:pt x="0" y="0"/>
                  </a:lnTo>
                  <a:close/>
                </a:path>
              </a:pathLst>
            </a:custGeom>
            <a:blipFill>
              <a:blip r:embed="rId5">
                <a:alphaModFix amt="13000"/>
                <a:extLst>
                  <a:ext uri="{96DAC541-7B7A-43D3-8B79-37D633B846F1}">
                    <asvg:svgBlip xmlns:asvg="http://schemas.microsoft.com/office/drawing/2016/SVG/main" r:embed="rId6"/>
                  </a:ext>
                </a:extLst>
              </a:blip>
              <a:stretch>
                <a:fillRect/>
              </a:stretch>
            </a:blipFill>
          </p:spPr>
        </p:sp>
      </p:grpSp>
      <p:grpSp>
        <p:nvGrpSpPr>
          <p:cNvPr id="11" name="Group 11"/>
          <p:cNvGrpSpPr/>
          <p:nvPr/>
        </p:nvGrpSpPr>
        <p:grpSpPr>
          <a:xfrm rot="5400000">
            <a:off x="9587499" y="2460590"/>
            <a:ext cx="1333639" cy="133363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13" name="TextBox 13"/>
            <p:cNvSpPr txBox="1"/>
            <p:nvPr/>
          </p:nvSpPr>
          <p:spPr>
            <a:xfrm>
              <a:off x="76200" y="28575"/>
              <a:ext cx="660400" cy="708025"/>
            </a:xfrm>
            <a:prstGeom prst="rect">
              <a:avLst/>
            </a:prstGeom>
          </p:spPr>
          <p:txBody>
            <a:bodyPr lIns="30088" tIns="30088" rIns="30088" bIns="30088" rtlCol="0" anchor="ctr"/>
            <a:lstStyle/>
            <a:p>
              <a:pPr algn="ctr">
                <a:lnSpc>
                  <a:spcPts val="2940"/>
                </a:lnSpc>
              </a:pPr>
              <a:endParaRPr/>
            </a:p>
          </p:txBody>
        </p:sp>
      </p:grpSp>
      <p:grpSp>
        <p:nvGrpSpPr>
          <p:cNvPr id="14" name="Group 14"/>
          <p:cNvGrpSpPr/>
          <p:nvPr/>
        </p:nvGrpSpPr>
        <p:grpSpPr>
          <a:xfrm rot="5400000">
            <a:off x="9778069" y="2651160"/>
            <a:ext cx="952500" cy="95250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id="16" name="TextBox 16"/>
            <p:cNvSpPr txBox="1"/>
            <p:nvPr/>
          </p:nvSpPr>
          <p:spPr>
            <a:xfrm>
              <a:off x="76200" y="28575"/>
              <a:ext cx="660400" cy="708025"/>
            </a:xfrm>
            <a:prstGeom prst="rect">
              <a:avLst/>
            </a:prstGeom>
          </p:spPr>
          <p:txBody>
            <a:bodyPr lIns="21818" tIns="21818" rIns="21818" bIns="21818" rtlCol="0" anchor="ctr"/>
            <a:lstStyle/>
            <a:p>
              <a:pPr algn="ctr">
                <a:lnSpc>
                  <a:spcPts val="2940"/>
                </a:lnSpc>
              </a:pPr>
              <a:endParaRPr/>
            </a:p>
          </p:txBody>
        </p:sp>
      </p:grpSp>
      <p:grpSp>
        <p:nvGrpSpPr>
          <p:cNvPr id="17" name="Group 17"/>
          <p:cNvGrpSpPr/>
          <p:nvPr/>
        </p:nvGrpSpPr>
        <p:grpSpPr>
          <a:xfrm>
            <a:off x="9587499" y="4088157"/>
            <a:ext cx="1333639" cy="1333639"/>
            <a:chOff x="0" y="0"/>
            <a:chExt cx="1778185" cy="1778185"/>
          </a:xfrm>
        </p:grpSpPr>
        <p:grpSp>
          <p:nvGrpSpPr>
            <p:cNvPr id="18" name="Group 18"/>
            <p:cNvGrpSpPr/>
            <p:nvPr/>
          </p:nvGrpSpPr>
          <p:grpSpPr>
            <a:xfrm rot="5400000">
              <a:off x="0" y="0"/>
              <a:ext cx="1778185" cy="177818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20" name="TextBox 20"/>
              <p:cNvSpPr txBox="1"/>
              <p:nvPr/>
            </p:nvSpPr>
            <p:spPr>
              <a:xfrm>
                <a:off x="76200" y="28575"/>
                <a:ext cx="660400" cy="708025"/>
              </a:xfrm>
              <a:prstGeom prst="rect">
                <a:avLst/>
              </a:prstGeom>
            </p:spPr>
            <p:txBody>
              <a:bodyPr lIns="30088" tIns="30088" rIns="30088" bIns="30088" rtlCol="0" anchor="ctr"/>
              <a:lstStyle/>
              <a:p>
                <a:pPr algn="ctr">
                  <a:lnSpc>
                    <a:spcPts val="2940"/>
                  </a:lnSpc>
                </a:pPr>
                <a:endParaRPr/>
              </a:p>
            </p:txBody>
          </p:sp>
        </p:grpSp>
        <p:grpSp>
          <p:nvGrpSpPr>
            <p:cNvPr id="21" name="Group 21"/>
            <p:cNvGrpSpPr/>
            <p:nvPr/>
          </p:nvGrpSpPr>
          <p:grpSpPr>
            <a:xfrm rot="5400000">
              <a:off x="254093" y="254093"/>
              <a:ext cx="1270000" cy="127000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id="23" name="TextBox 23"/>
              <p:cNvSpPr txBox="1"/>
              <p:nvPr/>
            </p:nvSpPr>
            <p:spPr>
              <a:xfrm>
                <a:off x="76200" y="28575"/>
                <a:ext cx="660400" cy="708025"/>
              </a:xfrm>
              <a:prstGeom prst="rect">
                <a:avLst/>
              </a:prstGeom>
            </p:spPr>
            <p:txBody>
              <a:bodyPr lIns="21818" tIns="21818" rIns="21818" bIns="21818" rtlCol="0" anchor="ctr"/>
              <a:lstStyle/>
              <a:p>
                <a:pPr algn="ctr">
                  <a:lnSpc>
                    <a:spcPts val="2940"/>
                  </a:lnSpc>
                </a:pPr>
                <a:endParaRPr/>
              </a:p>
            </p:txBody>
          </p:sp>
        </p:grpSp>
      </p:grpSp>
      <p:sp>
        <p:nvSpPr>
          <p:cNvPr id="24" name="Freeform 24"/>
          <p:cNvSpPr/>
          <p:nvPr/>
        </p:nvSpPr>
        <p:spPr>
          <a:xfrm>
            <a:off x="16261840" y="9258300"/>
            <a:ext cx="1994920" cy="1007435"/>
          </a:xfrm>
          <a:custGeom>
            <a:avLst/>
            <a:gdLst/>
            <a:ahLst/>
            <a:cxnLst/>
            <a:rect l="l" t="t" r="r" b="b"/>
            <a:pathLst>
              <a:path w="1994920" h="1007435">
                <a:moveTo>
                  <a:pt x="0" y="0"/>
                </a:moveTo>
                <a:lnTo>
                  <a:pt x="1994920" y="0"/>
                </a:lnTo>
                <a:lnTo>
                  <a:pt x="1994920" y="1007435"/>
                </a:lnTo>
                <a:lnTo>
                  <a:pt x="0" y="10074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Freeform 25"/>
          <p:cNvSpPr/>
          <p:nvPr/>
        </p:nvSpPr>
        <p:spPr>
          <a:xfrm flipV="1">
            <a:off x="7925059" y="-327464"/>
            <a:ext cx="2437883" cy="987343"/>
          </a:xfrm>
          <a:custGeom>
            <a:avLst/>
            <a:gdLst/>
            <a:ahLst/>
            <a:cxnLst/>
            <a:rect l="l" t="t" r="r" b="b"/>
            <a:pathLst>
              <a:path w="2437883" h="987343">
                <a:moveTo>
                  <a:pt x="0" y="987342"/>
                </a:moveTo>
                <a:lnTo>
                  <a:pt x="2437882" y="987342"/>
                </a:lnTo>
                <a:lnTo>
                  <a:pt x="2437882" y="0"/>
                </a:lnTo>
                <a:lnTo>
                  <a:pt x="0" y="0"/>
                </a:lnTo>
                <a:lnTo>
                  <a:pt x="0" y="987342"/>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sp>
        <p:nvSpPr>
          <p:cNvPr id="26" name="Freeform 26"/>
          <p:cNvSpPr/>
          <p:nvPr/>
        </p:nvSpPr>
        <p:spPr>
          <a:xfrm rot="-2700000">
            <a:off x="-577741" y="-367690"/>
            <a:ext cx="2203704" cy="2203704"/>
          </a:xfrm>
          <a:custGeom>
            <a:avLst/>
            <a:gdLst/>
            <a:ahLst/>
            <a:cxnLst/>
            <a:rect l="l" t="t" r="r" b="b"/>
            <a:pathLst>
              <a:path w="2203704" h="2203704">
                <a:moveTo>
                  <a:pt x="0" y="0"/>
                </a:moveTo>
                <a:lnTo>
                  <a:pt x="2203704" y="0"/>
                </a:lnTo>
                <a:lnTo>
                  <a:pt x="2203704" y="2203705"/>
                </a:lnTo>
                <a:lnTo>
                  <a:pt x="0" y="220370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27" name="Group 27"/>
          <p:cNvGrpSpPr/>
          <p:nvPr/>
        </p:nvGrpSpPr>
        <p:grpSpPr>
          <a:xfrm>
            <a:off x="-1481179" y="8539329"/>
            <a:ext cx="2962358" cy="3059359"/>
            <a:chOff x="0" y="0"/>
            <a:chExt cx="3949810" cy="4079146"/>
          </a:xfrm>
        </p:grpSpPr>
        <p:grpSp>
          <p:nvGrpSpPr>
            <p:cNvPr id="28" name="Group 28"/>
            <p:cNvGrpSpPr/>
            <p:nvPr/>
          </p:nvGrpSpPr>
          <p:grpSpPr>
            <a:xfrm>
              <a:off x="0" y="0"/>
              <a:ext cx="3643801" cy="364380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30" name="TextBox 30"/>
              <p:cNvSpPr txBox="1"/>
              <p:nvPr/>
            </p:nvSpPr>
            <p:spPr>
              <a:xfrm>
                <a:off x="76200" y="28575"/>
                <a:ext cx="660400" cy="708025"/>
              </a:xfrm>
              <a:prstGeom prst="rect">
                <a:avLst/>
              </a:prstGeom>
            </p:spPr>
            <p:txBody>
              <a:bodyPr lIns="24686" tIns="24686" rIns="24686" bIns="24686" rtlCol="0" anchor="ctr"/>
              <a:lstStyle/>
              <a:p>
                <a:pPr algn="ctr">
                  <a:lnSpc>
                    <a:spcPts val="2940"/>
                  </a:lnSpc>
                </a:pPr>
                <a:endParaRPr/>
              </a:p>
            </p:txBody>
          </p:sp>
        </p:grpSp>
        <p:sp>
          <p:nvSpPr>
            <p:cNvPr id="31" name="Freeform 31"/>
            <p:cNvSpPr/>
            <p:nvPr/>
          </p:nvSpPr>
          <p:spPr>
            <a:xfrm>
              <a:off x="463458" y="592794"/>
              <a:ext cx="3486352" cy="3486352"/>
            </a:xfrm>
            <a:custGeom>
              <a:avLst/>
              <a:gdLst/>
              <a:ahLst/>
              <a:cxnLst/>
              <a:rect l="l" t="t" r="r" b="b"/>
              <a:pathLst>
                <a:path w="3486352" h="3486352">
                  <a:moveTo>
                    <a:pt x="0" y="0"/>
                  </a:moveTo>
                  <a:lnTo>
                    <a:pt x="3486352" y="0"/>
                  </a:lnTo>
                  <a:lnTo>
                    <a:pt x="3486352" y="3486352"/>
                  </a:lnTo>
                  <a:lnTo>
                    <a:pt x="0" y="3486352"/>
                  </a:lnTo>
                  <a:lnTo>
                    <a:pt x="0" y="0"/>
                  </a:lnTo>
                  <a:close/>
                </a:path>
              </a:pathLst>
            </a:custGeom>
            <a:blipFill>
              <a:blip r:embed="rId13">
                <a:alphaModFix amt="50000"/>
                <a:extLst>
                  <a:ext uri="{96DAC541-7B7A-43D3-8B79-37D633B846F1}">
                    <asvg:svgBlip xmlns:asvg="http://schemas.microsoft.com/office/drawing/2016/SVG/main" r:embed="rId14"/>
                  </a:ext>
                </a:extLst>
              </a:blip>
              <a:stretch>
                <a:fillRect/>
              </a:stretch>
            </a:blipFill>
            <a:ln cap="sq">
              <a:noFill/>
              <a:prstDash val="solid"/>
              <a:miter/>
            </a:ln>
          </p:spPr>
        </p:sp>
        <p:grpSp>
          <p:nvGrpSpPr>
            <p:cNvPr id="32" name="Group 32"/>
            <p:cNvGrpSpPr/>
            <p:nvPr/>
          </p:nvGrpSpPr>
          <p:grpSpPr>
            <a:xfrm>
              <a:off x="463458" y="592794"/>
              <a:ext cx="2642209" cy="2642209"/>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34" name="TextBox 34"/>
              <p:cNvSpPr txBox="1"/>
              <p:nvPr/>
            </p:nvSpPr>
            <p:spPr>
              <a:xfrm>
                <a:off x="76200" y="28575"/>
                <a:ext cx="660400" cy="708025"/>
              </a:xfrm>
              <a:prstGeom prst="rect">
                <a:avLst/>
              </a:prstGeom>
            </p:spPr>
            <p:txBody>
              <a:bodyPr lIns="17900" tIns="17900" rIns="17900" bIns="17900" rtlCol="0" anchor="ctr"/>
              <a:lstStyle/>
              <a:p>
                <a:pPr algn="ctr">
                  <a:lnSpc>
                    <a:spcPts val="2940"/>
                  </a:lnSpc>
                </a:pPr>
                <a:endParaRPr/>
              </a:p>
            </p:txBody>
          </p:sp>
        </p:grpSp>
      </p:grpSp>
      <p:grpSp>
        <p:nvGrpSpPr>
          <p:cNvPr id="35" name="Group 35"/>
          <p:cNvGrpSpPr/>
          <p:nvPr/>
        </p:nvGrpSpPr>
        <p:grpSpPr>
          <a:xfrm>
            <a:off x="16640615" y="-1104942"/>
            <a:ext cx="2962358" cy="3059359"/>
            <a:chOff x="0" y="0"/>
            <a:chExt cx="3949810" cy="4079146"/>
          </a:xfrm>
        </p:grpSpPr>
        <p:grpSp>
          <p:nvGrpSpPr>
            <p:cNvPr id="36" name="Group 36"/>
            <p:cNvGrpSpPr/>
            <p:nvPr/>
          </p:nvGrpSpPr>
          <p:grpSpPr>
            <a:xfrm>
              <a:off x="0" y="0"/>
              <a:ext cx="3643801" cy="364380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C4B6"/>
              </a:solidFill>
              <a:ln cap="sq">
                <a:noFill/>
                <a:prstDash val="solid"/>
                <a:miter/>
              </a:ln>
            </p:spPr>
          </p:sp>
          <p:sp>
            <p:nvSpPr>
              <p:cNvPr id="38" name="TextBox 38"/>
              <p:cNvSpPr txBox="1"/>
              <p:nvPr/>
            </p:nvSpPr>
            <p:spPr>
              <a:xfrm>
                <a:off x="76200" y="28575"/>
                <a:ext cx="660400" cy="708025"/>
              </a:xfrm>
              <a:prstGeom prst="rect">
                <a:avLst/>
              </a:prstGeom>
            </p:spPr>
            <p:txBody>
              <a:bodyPr lIns="24686" tIns="24686" rIns="24686" bIns="24686" rtlCol="0" anchor="ctr"/>
              <a:lstStyle/>
              <a:p>
                <a:pPr algn="ctr">
                  <a:lnSpc>
                    <a:spcPts val="2940"/>
                  </a:lnSpc>
                </a:pPr>
                <a:endParaRPr/>
              </a:p>
            </p:txBody>
          </p:sp>
        </p:grpSp>
        <p:sp>
          <p:nvSpPr>
            <p:cNvPr id="39" name="Freeform 39"/>
            <p:cNvSpPr/>
            <p:nvPr/>
          </p:nvSpPr>
          <p:spPr>
            <a:xfrm>
              <a:off x="463458" y="592794"/>
              <a:ext cx="3486352" cy="3486352"/>
            </a:xfrm>
            <a:custGeom>
              <a:avLst/>
              <a:gdLst/>
              <a:ahLst/>
              <a:cxnLst/>
              <a:rect l="l" t="t" r="r" b="b"/>
              <a:pathLst>
                <a:path w="3486352" h="3486352">
                  <a:moveTo>
                    <a:pt x="0" y="0"/>
                  </a:moveTo>
                  <a:lnTo>
                    <a:pt x="3486352" y="0"/>
                  </a:lnTo>
                  <a:lnTo>
                    <a:pt x="3486352" y="3486352"/>
                  </a:lnTo>
                  <a:lnTo>
                    <a:pt x="0" y="3486352"/>
                  </a:lnTo>
                  <a:lnTo>
                    <a:pt x="0" y="0"/>
                  </a:lnTo>
                  <a:close/>
                </a:path>
              </a:pathLst>
            </a:custGeom>
            <a:blipFill>
              <a:blip r:embed="rId13">
                <a:alphaModFix amt="50000"/>
                <a:extLst>
                  <a:ext uri="{96DAC541-7B7A-43D3-8B79-37D633B846F1}">
                    <asvg:svgBlip xmlns:asvg="http://schemas.microsoft.com/office/drawing/2016/SVG/main" r:embed="rId14"/>
                  </a:ext>
                </a:extLst>
              </a:blip>
              <a:stretch>
                <a:fillRect/>
              </a:stretch>
            </a:blipFill>
            <a:ln cap="sq">
              <a:noFill/>
              <a:prstDash val="solid"/>
              <a:miter/>
            </a:ln>
          </p:spPr>
        </p:sp>
        <p:grpSp>
          <p:nvGrpSpPr>
            <p:cNvPr id="40" name="Group 40"/>
            <p:cNvGrpSpPr/>
            <p:nvPr/>
          </p:nvGrpSpPr>
          <p:grpSpPr>
            <a:xfrm>
              <a:off x="463458" y="592794"/>
              <a:ext cx="2642209" cy="2642209"/>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C4B6"/>
              </a:solidFill>
              <a:ln cap="sq">
                <a:noFill/>
                <a:prstDash val="solid"/>
                <a:miter/>
              </a:ln>
            </p:spPr>
          </p:sp>
          <p:sp>
            <p:nvSpPr>
              <p:cNvPr id="42" name="TextBox 42"/>
              <p:cNvSpPr txBox="1"/>
              <p:nvPr/>
            </p:nvSpPr>
            <p:spPr>
              <a:xfrm>
                <a:off x="76200" y="28575"/>
                <a:ext cx="660400" cy="708025"/>
              </a:xfrm>
              <a:prstGeom prst="rect">
                <a:avLst/>
              </a:prstGeom>
            </p:spPr>
            <p:txBody>
              <a:bodyPr lIns="17900" tIns="17900" rIns="17900" bIns="17900" rtlCol="0" anchor="ctr"/>
              <a:lstStyle/>
              <a:p>
                <a:pPr algn="ctr">
                  <a:lnSpc>
                    <a:spcPts val="2940"/>
                  </a:lnSpc>
                </a:pPr>
                <a:endParaRPr/>
              </a:p>
            </p:txBody>
          </p:sp>
        </p:grpSp>
      </p:grpSp>
      <p:sp>
        <p:nvSpPr>
          <p:cNvPr id="43" name="Freeform 43"/>
          <p:cNvSpPr/>
          <p:nvPr/>
        </p:nvSpPr>
        <p:spPr>
          <a:xfrm>
            <a:off x="524111" y="2935334"/>
            <a:ext cx="7777680" cy="6008258"/>
          </a:xfrm>
          <a:custGeom>
            <a:avLst/>
            <a:gdLst/>
            <a:ahLst/>
            <a:cxnLst/>
            <a:rect l="l" t="t" r="r" b="b"/>
            <a:pathLst>
              <a:path w="7777680" h="6008258">
                <a:moveTo>
                  <a:pt x="0" y="0"/>
                </a:moveTo>
                <a:lnTo>
                  <a:pt x="7777679" y="0"/>
                </a:lnTo>
                <a:lnTo>
                  <a:pt x="7777679" y="6008257"/>
                </a:lnTo>
                <a:lnTo>
                  <a:pt x="0" y="6008257"/>
                </a:lnTo>
                <a:lnTo>
                  <a:pt x="0" y="0"/>
                </a:lnTo>
                <a:close/>
              </a:path>
            </a:pathLst>
          </a:custGeom>
          <a:blipFill>
            <a:blip r:embed="rId15"/>
            <a:stretch>
              <a:fillRect/>
            </a:stretch>
          </a:blipFill>
        </p:spPr>
      </p:sp>
      <p:sp>
        <p:nvSpPr>
          <p:cNvPr id="44" name="TextBox 44"/>
          <p:cNvSpPr txBox="1"/>
          <p:nvPr/>
        </p:nvSpPr>
        <p:spPr>
          <a:xfrm>
            <a:off x="10947444" y="2470115"/>
            <a:ext cx="7174350" cy="1790700"/>
          </a:xfrm>
          <a:prstGeom prst="rect">
            <a:avLst/>
          </a:prstGeom>
        </p:spPr>
        <p:txBody>
          <a:bodyPr lIns="0" tIns="0" rIns="0" bIns="0" rtlCol="0" anchor="t">
            <a:spAutoFit/>
          </a:bodyPr>
          <a:lstStyle/>
          <a:p>
            <a:pPr marL="863599" lvl="1" indent="-431800" algn="l">
              <a:lnSpc>
                <a:spcPts val="4799"/>
              </a:lnSpc>
              <a:buFont typeface="Arial"/>
              <a:buChar char="•"/>
            </a:pPr>
            <a:r>
              <a:rPr lang="en-US" sz="3999" b="1">
                <a:solidFill>
                  <a:srgbClr val="262626"/>
                </a:solidFill>
                <a:latin typeface="Saira Condensed Bold"/>
                <a:ea typeface="Saira Condensed Bold"/>
                <a:cs typeface="Saira Condensed Bold"/>
                <a:sym typeface="Saira Condensed Bold"/>
              </a:rPr>
              <a:t>User Registration &amp; Login (Positive &amp; Negative)</a:t>
            </a:r>
          </a:p>
          <a:p>
            <a:pPr algn="l">
              <a:lnSpc>
                <a:spcPts val="4799"/>
              </a:lnSpc>
            </a:pPr>
            <a:endParaRPr lang="en-US" sz="3999" b="1">
              <a:solidFill>
                <a:srgbClr val="262626"/>
              </a:solidFill>
              <a:latin typeface="Saira Condensed Bold"/>
              <a:ea typeface="Saira Condensed Bold"/>
              <a:cs typeface="Saira Condensed Bold"/>
              <a:sym typeface="Saira Condensed Bold"/>
            </a:endParaRPr>
          </a:p>
        </p:txBody>
      </p:sp>
      <p:sp>
        <p:nvSpPr>
          <p:cNvPr id="45" name="TextBox 45"/>
          <p:cNvSpPr txBox="1"/>
          <p:nvPr/>
        </p:nvSpPr>
        <p:spPr>
          <a:xfrm>
            <a:off x="5383347" y="1753518"/>
            <a:ext cx="5836888" cy="1356994"/>
          </a:xfrm>
          <a:prstGeom prst="rect">
            <a:avLst/>
          </a:prstGeom>
        </p:spPr>
        <p:txBody>
          <a:bodyPr lIns="0" tIns="0" rIns="0" bIns="0" rtlCol="0" anchor="t">
            <a:spAutoFit/>
          </a:bodyPr>
          <a:lstStyle/>
          <a:p>
            <a:pPr algn="l">
              <a:lnSpc>
                <a:spcPts val="3920"/>
              </a:lnSpc>
            </a:pPr>
            <a:r>
              <a:rPr lang="en-US" sz="2800" b="1">
                <a:solidFill>
                  <a:srgbClr val="737373"/>
                </a:solidFill>
                <a:latin typeface="DM Sans Bold"/>
                <a:ea typeface="DM Sans Bold"/>
                <a:cs typeface="DM Sans Bold"/>
                <a:sym typeface="DM Sans Bold"/>
              </a:rPr>
              <a:t>We tested major functionalities of the website including:</a:t>
            </a:r>
          </a:p>
          <a:p>
            <a:pPr algn="l">
              <a:lnSpc>
                <a:spcPts val="2940"/>
              </a:lnSpc>
            </a:pPr>
            <a:endParaRPr lang="en-US" sz="2800" b="1">
              <a:solidFill>
                <a:srgbClr val="737373"/>
              </a:solidFill>
              <a:latin typeface="DM Sans Bold"/>
              <a:ea typeface="DM Sans Bold"/>
              <a:cs typeface="DM Sans Bold"/>
              <a:sym typeface="DM Sans Bold"/>
            </a:endParaRPr>
          </a:p>
        </p:txBody>
      </p:sp>
      <p:sp>
        <p:nvSpPr>
          <p:cNvPr id="46" name="TextBox 46"/>
          <p:cNvSpPr txBox="1"/>
          <p:nvPr/>
        </p:nvSpPr>
        <p:spPr>
          <a:xfrm>
            <a:off x="1810859" y="484222"/>
            <a:ext cx="6900340" cy="1200150"/>
          </a:xfrm>
          <a:prstGeom prst="rect">
            <a:avLst/>
          </a:prstGeom>
        </p:spPr>
        <p:txBody>
          <a:bodyPr lIns="0" tIns="0" rIns="0" bIns="0" rtlCol="0" anchor="t">
            <a:spAutoFit/>
          </a:bodyPr>
          <a:lstStyle/>
          <a:p>
            <a:pPr algn="l">
              <a:lnSpc>
                <a:spcPts val="9480"/>
              </a:lnSpc>
            </a:pPr>
            <a:r>
              <a:rPr lang="en-US" sz="7900" b="1">
                <a:solidFill>
                  <a:srgbClr val="262626"/>
                </a:solidFill>
                <a:latin typeface="Saira Condensed Bold"/>
                <a:ea typeface="Saira Condensed Bold"/>
                <a:cs typeface="Saira Condensed Bold"/>
                <a:sym typeface="Saira Condensed Bold"/>
              </a:rPr>
              <a:t>What Was Tested</a:t>
            </a:r>
          </a:p>
        </p:txBody>
      </p:sp>
      <p:sp>
        <p:nvSpPr>
          <p:cNvPr id="47" name="TextBox 47"/>
          <p:cNvSpPr txBox="1"/>
          <p:nvPr/>
        </p:nvSpPr>
        <p:spPr>
          <a:xfrm>
            <a:off x="11082410" y="4329311"/>
            <a:ext cx="7174350" cy="1790700"/>
          </a:xfrm>
          <a:prstGeom prst="rect">
            <a:avLst/>
          </a:prstGeom>
        </p:spPr>
        <p:txBody>
          <a:bodyPr lIns="0" tIns="0" rIns="0" bIns="0" rtlCol="0" anchor="t">
            <a:spAutoFit/>
          </a:bodyPr>
          <a:lstStyle/>
          <a:p>
            <a:pPr marL="863599" lvl="1" indent="-431800" algn="l">
              <a:lnSpc>
                <a:spcPts val="4799"/>
              </a:lnSpc>
              <a:buFont typeface="Arial"/>
              <a:buChar char="•"/>
            </a:pPr>
            <a:r>
              <a:rPr lang="en-US" sz="3999" b="1">
                <a:solidFill>
                  <a:srgbClr val="262626"/>
                </a:solidFill>
                <a:latin typeface="Saira Condensed Bold"/>
                <a:ea typeface="Saira Condensed Bold"/>
                <a:cs typeface="Saira Condensed Bold"/>
                <a:sym typeface="Saira Condensed Bold"/>
              </a:rPr>
              <a:t>Product Search &amp; Filtering</a:t>
            </a:r>
          </a:p>
          <a:p>
            <a:pPr marL="863599" lvl="1" indent="-431800" algn="l">
              <a:lnSpc>
                <a:spcPts val="4799"/>
              </a:lnSpc>
              <a:buFont typeface="Arial"/>
              <a:buChar char="•"/>
            </a:pPr>
            <a:r>
              <a:rPr lang="en-US" sz="3999" b="1">
                <a:solidFill>
                  <a:srgbClr val="262626"/>
                </a:solidFill>
                <a:latin typeface="Saira Condensed Bold"/>
                <a:ea typeface="Saira Condensed Bold"/>
                <a:cs typeface="Saira Condensed Bold"/>
                <a:sym typeface="Saira Condensed Bold"/>
              </a:rPr>
              <a:t>Contact Us form</a:t>
            </a:r>
          </a:p>
          <a:p>
            <a:pPr algn="l">
              <a:lnSpc>
                <a:spcPts val="4799"/>
              </a:lnSpc>
            </a:pPr>
            <a:endParaRPr lang="en-US" sz="3999" b="1">
              <a:solidFill>
                <a:srgbClr val="262626"/>
              </a:solidFill>
              <a:latin typeface="Saira Condensed Bold"/>
              <a:ea typeface="Saira Condensed Bold"/>
              <a:cs typeface="Saira Condensed Bold"/>
              <a:sym typeface="Saira Condensed Bold"/>
            </a:endParaRPr>
          </a:p>
        </p:txBody>
      </p:sp>
      <p:sp>
        <p:nvSpPr>
          <p:cNvPr id="48" name="TextBox 48"/>
          <p:cNvSpPr txBox="1"/>
          <p:nvPr/>
        </p:nvSpPr>
        <p:spPr>
          <a:xfrm>
            <a:off x="11082410" y="6031639"/>
            <a:ext cx="7174350" cy="1790700"/>
          </a:xfrm>
          <a:prstGeom prst="rect">
            <a:avLst/>
          </a:prstGeom>
        </p:spPr>
        <p:txBody>
          <a:bodyPr lIns="0" tIns="0" rIns="0" bIns="0" rtlCol="0" anchor="t">
            <a:spAutoFit/>
          </a:bodyPr>
          <a:lstStyle/>
          <a:p>
            <a:pPr marL="863599" lvl="1" indent="-431800" algn="l">
              <a:lnSpc>
                <a:spcPts val="4799"/>
              </a:lnSpc>
              <a:buFont typeface="Arial"/>
              <a:buChar char="•"/>
            </a:pPr>
            <a:r>
              <a:rPr lang="en-US" sz="3999" b="1">
                <a:solidFill>
                  <a:srgbClr val="262626"/>
                </a:solidFill>
                <a:latin typeface="Saira Condensed Bold"/>
                <a:ea typeface="Saira Condensed Bold"/>
                <a:cs typeface="Saira Condensed Bold"/>
                <a:sym typeface="Saira Condensed Bold"/>
              </a:rPr>
              <a:t>Adding products to cart</a:t>
            </a:r>
          </a:p>
          <a:p>
            <a:pPr marL="863599" lvl="1" indent="-431800" algn="l">
              <a:lnSpc>
                <a:spcPts val="4799"/>
              </a:lnSpc>
              <a:buFont typeface="Arial"/>
              <a:buChar char="•"/>
            </a:pPr>
            <a:r>
              <a:rPr lang="en-US" sz="3999" b="1">
                <a:solidFill>
                  <a:srgbClr val="262626"/>
                </a:solidFill>
                <a:latin typeface="Saira Condensed Bold"/>
                <a:ea typeface="Saira Condensed Bold"/>
                <a:cs typeface="Saira Condensed Bold"/>
                <a:sym typeface="Saira Condensed Bold"/>
              </a:rPr>
              <a:t>Account Deletion</a:t>
            </a:r>
          </a:p>
          <a:p>
            <a:pPr algn="l">
              <a:lnSpc>
                <a:spcPts val="4799"/>
              </a:lnSpc>
            </a:pPr>
            <a:endParaRPr lang="en-US" sz="3999" b="1">
              <a:solidFill>
                <a:srgbClr val="262626"/>
              </a:solidFill>
              <a:latin typeface="Saira Condensed Bold"/>
              <a:ea typeface="Saira Condensed Bold"/>
              <a:cs typeface="Saira Condensed Bold"/>
              <a:sym typeface="Saira Condensed Bold"/>
            </a:endParaRPr>
          </a:p>
        </p:txBody>
      </p:sp>
      <p:sp>
        <p:nvSpPr>
          <p:cNvPr id="49" name="TextBox 49"/>
          <p:cNvSpPr txBox="1"/>
          <p:nvPr/>
        </p:nvSpPr>
        <p:spPr>
          <a:xfrm>
            <a:off x="11220234" y="7736614"/>
            <a:ext cx="7174350" cy="1790700"/>
          </a:xfrm>
          <a:prstGeom prst="rect">
            <a:avLst/>
          </a:prstGeom>
        </p:spPr>
        <p:txBody>
          <a:bodyPr lIns="0" tIns="0" rIns="0" bIns="0" rtlCol="0" anchor="t">
            <a:spAutoFit/>
          </a:bodyPr>
          <a:lstStyle/>
          <a:p>
            <a:pPr marL="863599" lvl="1" indent="-431800" algn="l">
              <a:lnSpc>
                <a:spcPts val="4799"/>
              </a:lnSpc>
              <a:buFont typeface="Arial"/>
              <a:buChar char="•"/>
            </a:pPr>
            <a:r>
              <a:rPr lang="en-US" sz="3999" b="1">
                <a:solidFill>
                  <a:srgbClr val="262626"/>
                </a:solidFill>
                <a:latin typeface="Saira Condensed Bold"/>
                <a:ea typeface="Saira Condensed Bold"/>
                <a:cs typeface="Saira Condensed Bold"/>
                <a:sym typeface="Saira Condensed Bold"/>
              </a:rPr>
              <a:t>Checkout and payment process</a:t>
            </a:r>
          </a:p>
          <a:p>
            <a:pPr marL="863599" lvl="1" indent="-431800" algn="l">
              <a:lnSpc>
                <a:spcPts val="4799"/>
              </a:lnSpc>
              <a:buFont typeface="Arial"/>
              <a:buChar char="•"/>
            </a:pPr>
            <a:r>
              <a:rPr lang="en-US" sz="3999" b="1">
                <a:solidFill>
                  <a:srgbClr val="262626"/>
                </a:solidFill>
                <a:latin typeface="Saira Condensed Bold"/>
                <a:ea typeface="Saira Condensed Bold"/>
                <a:cs typeface="Saira Condensed Bold"/>
                <a:sym typeface="Saira Condensed Bold"/>
              </a:rPr>
              <a:t>API endpoints for users, products, categories</a:t>
            </a:r>
          </a:p>
        </p:txBody>
      </p:sp>
      <p:grpSp>
        <p:nvGrpSpPr>
          <p:cNvPr id="50" name="Group 50"/>
          <p:cNvGrpSpPr/>
          <p:nvPr/>
        </p:nvGrpSpPr>
        <p:grpSpPr>
          <a:xfrm>
            <a:off x="9613805" y="5888625"/>
            <a:ext cx="1333639" cy="1333639"/>
            <a:chOff x="0" y="0"/>
            <a:chExt cx="1778185" cy="1778185"/>
          </a:xfrm>
        </p:grpSpPr>
        <p:grpSp>
          <p:nvGrpSpPr>
            <p:cNvPr id="51" name="Group 51"/>
            <p:cNvGrpSpPr/>
            <p:nvPr/>
          </p:nvGrpSpPr>
          <p:grpSpPr>
            <a:xfrm rot="5400000">
              <a:off x="0" y="0"/>
              <a:ext cx="1778185" cy="1778185"/>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53" name="TextBox 53"/>
              <p:cNvSpPr txBox="1"/>
              <p:nvPr/>
            </p:nvSpPr>
            <p:spPr>
              <a:xfrm>
                <a:off x="76200" y="28575"/>
                <a:ext cx="660400" cy="708025"/>
              </a:xfrm>
              <a:prstGeom prst="rect">
                <a:avLst/>
              </a:prstGeom>
            </p:spPr>
            <p:txBody>
              <a:bodyPr lIns="30088" tIns="30088" rIns="30088" bIns="30088" rtlCol="0" anchor="ctr"/>
              <a:lstStyle/>
              <a:p>
                <a:pPr algn="ctr">
                  <a:lnSpc>
                    <a:spcPts val="2940"/>
                  </a:lnSpc>
                </a:pPr>
                <a:endParaRPr/>
              </a:p>
            </p:txBody>
          </p:sp>
        </p:grpSp>
        <p:grpSp>
          <p:nvGrpSpPr>
            <p:cNvPr id="54" name="Group 54"/>
            <p:cNvGrpSpPr/>
            <p:nvPr/>
          </p:nvGrpSpPr>
          <p:grpSpPr>
            <a:xfrm rot="5400000">
              <a:off x="254093" y="254093"/>
              <a:ext cx="1270000" cy="1270000"/>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id="56" name="TextBox 56"/>
              <p:cNvSpPr txBox="1"/>
              <p:nvPr/>
            </p:nvSpPr>
            <p:spPr>
              <a:xfrm>
                <a:off x="76200" y="28575"/>
                <a:ext cx="660400" cy="708025"/>
              </a:xfrm>
              <a:prstGeom prst="rect">
                <a:avLst/>
              </a:prstGeom>
            </p:spPr>
            <p:txBody>
              <a:bodyPr lIns="21818" tIns="21818" rIns="21818" bIns="21818" rtlCol="0" anchor="ctr"/>
              <a:lstStyle/>
              <a:p>
                <a:pPr algn="ctr">
                  <a:lnSpc>
                    <a:spcPts val="2940"/>
                  </a:lnSpc>
                </a:pPr>
                <a:endParaRPr/>
              </a:p>
            </p:txBody>
          </p:sp>
        </p:grpSp>
      </p:grpSp>
      <p:grpSp>
        <p:nvGrpSpPr>
          <p:cNvPr id="57" name="Group 57"/>
          <p:cNvGrpSpPr/>
          <p:nvPr/>
        </p:nvGrpSpPr>
        <p:grpSpPr>
          <a:xfrm>
            <a:off x="9613805" y="7632793"/>
            <a:ext cx="1333639" cy="1333639"/>
            <a:chOff x="0" y="0"/>
            <a:chExt cx="1778185" cy="1778185"/>
          </a:xfrm>
        </p:grpSpPr>
        <p:grpSp>
          <p:nvGrpSpPr>
            <p:cNvPr id="58" name="Group 58"/>
            <p:cNvGrpSpPr/>
            <p:nvPr/>
          </p:nvGrpSpPr>
          <p:grpSpPr>
            <a:xfrm rot="5400000">
              <a:off x="0" y="0"/>
              <a:ext cx="1778185" cy="1778185"/>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60" name="TextBox 60"/>
              <p:cNvSpPr txBox="1"/>
              <p:nvPr/>
            </p:nvSpPr>
            <p:spPr>
              <a:xfrm>
                <a:off x="76200" y="28575"/>
                <a:ext cx="660400" cy="708025"/>
              </a:xfrm>
              <a:prstGeom prst="rect">
                <a:avLst/>
              </a:prstGeom>
            </p:spPr>
            <p:txBody>
              <a:bodyPr lIns="30088" tIns="30088" rIns="30088" bIns="30088" rtlCol="0" anchor="ctr"/>
              <a:lstStyle/>
              <a:p>
                <a:pPr algn="ctr">
                  <a:lnSpc>
                    <a:spcPts val="2940"/>
                  </a:lnSpc>
                </a:pPr>
                <a:endParaRPr/>
              </a:p>
            </p:txBody>
          </p:sp>
        </p:grpSp>
        <p:grpSp>
          <p:nvGrpSpPr>
            <p:cNvPr id="61" name="Group 61"/>
            <p:cNvGrpSpPr/>
            <p:nvPr/>
          </p:nvGrpSpPr>
          <p:grpSpPr>
            <a:xfrm rot="5400000">
              <a:off x="254093" y="254093"/>
              <a:ext cx="1270000" cy="1270000"/>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id="63" name="TextBox 63"/>
              <p:cNvSpPr txBox="1"/>
              <p:nvPr/>
            </p:nvSpPr>
            <p:spPr>
              <a:xfrm>
                <a:off x="76200" y="28575"/>
                <a:ext cx="660400" cy="708025"/>
              </a:xfrm>
              <a:prstGeom prst="rect">
                <a:avLst/>
              </a:prstGeom>
            </p:spPr>
            <p:txBody>
              <a:bodyPr lIns="21818" tIns="21818" rIns="21818" bIns="21818" rtlCol="0" anchor="ctr"/>
              <a:lstStyle/>
              <a:p>
                <a:pPr algn="ctr">
                  <a:lnSpc>
                    <a:spcPts val="2940"/>
                  </a:lnSpc>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393272" y="4422619"/>
            <a:ext cx="586205" cy="445516"/>
          </a:xfrm>
          <a:custGeom>
            <a:avLst/>
            <a:gdLst/>
            <a:ahLst/>
            <a:cxnLst/>
            <a:rect l="l" t="t" r="r" b="b"/>
            <a:pathLst>
              <a:path w="586205" h="445516">
                <a:moveTo>
                  <a:pt x="0" y="0"/>
                </a:moveTo>
                <a:lnTo>
                  <a:pt x="586205" y="0"/>
                </a:lnTo>
                <a:lnTo>
                  <a:pt x="586205" y="445515"/>
                </a:lnTo>
                <a:lnTo>
                  <a:pt x="0" y="445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628190" y="2109972"/>
            <a:ext cx="356901" cy="271245"/>
          </a:xfrm>
          <a:custGeom>
            <a:avLst/>
            <a:gdLst/>
            <a:ahLst/>
            <a:cxnLst/>
            <a:rect l="l" t="t" r="r" b="b"/>
            <a:pathLst>
              <a:path w="356901" h="271245">
                <a:moveTo>
                  <a:pt x="0" y="0"/>
                </a:moveTo>
                <a:lnTo>
                  <a:pt x="356901" y="0"/>
                </a:lnTo>
                <a:lnTo>
                  <a:pt x="356901" y="271245"/>
                </a:lnTo>
                <a:lnTo>
                  <a:pt x="0" y="2712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6640615" y="-1104942"/>
            <a:ext cx="2962358" cy="3059359"/>
            <a:chOff x="0" y="0"/>
            <a:chExt cx="3949810" cy="4079146"/>
          </a:xfrm>
        </p:grpSpPr>
        <p:grpSp>
          <p:nvGrpSpPr>
            <p:cNvPr id="6" name="Group 6"/>
            <p:cNvGrpSpPr/>
            <p:nvPr/>
          </p:nvGrpSpPr>
          <p:grpSpPr>
            <a:xfrm>
              <a:off x="0" y="0"/>
              <a:ext cx="3643801" cy="364380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C4B6"/>
              </a:solidFill>
              <a:ln cap="sq">
                <a:noFill/>
                <a:prstDash val="solid"/>
                <a:miter/>
              </a:ln>
            </p:spPr>
          </p:sp>
          <p:sp>
            <p:nvSpPr>
              <p:cNvPr id="8" name="TextBox 8"/>
              <p:cNvSpPr txBox="1"/>
              <p:nvPr/>
            </p:nvSpPr>
            <p:spPr>
              <a:xfrm>
                <a:off x="76200" y="28575"/>
                <a:ext cx="660400" cy="708025"/>
              </a:xfrm>
              <a:prstGeom prst="rect">
                <a:avLst/>
              </a:prstGeom>
            </p:spPr>
            <p:txBody>
              <a:bodyPr lIns="24686" tIns="24686" rIns="24686" bIns="24686" rtlCol="0" anchor="ctr"/>
              <a:lstStyle/>
              <a:p>
                <a:pPr algn="ctr">
                  <a:lnSpc>
                    <a:spcPts val="2940"/>
                  </a:lnSpc>
                </a:pPr>
                <a:endParaRPr/>
              </a:p>
            </p:txBody>
          </p:sp>
        </p:grpSp>
        <p:sp>
          <p:nvSpPr>
            <p:cNvPr id="9" name="Freeform 9"/>
            <p:cNvSpPr/>
            <p:nvPr/>
          </p:nvSpPr>
          <p:spPr>
            <a:xfrm>
              <a:off x="463458" y="592794"/>
              <a:ext cx="3486352" cy="3486352"/>
            </a:xfrm>
            <a:custGeom>
              <a:avLst/>
              <a:gdLst/>
              <a:ahLst/>
              <a:cxnLst/>
              <a:rect l="l" t="t" r="r" b="b"/>
              <a:pathLst>
                <a:path w="3486352" h="3486352">
                  <a:moveTo>
                    <a:pt x="0" y="0"/>
                  </a:moveTo>
                  <a:lnTo>
                    <a:pt x="3486352" y="0"/>
                  </a:lnTo>
                  <a:lnTo>
                    <a:pt x="3486352" y="3486352"/>
                  </a:lnTo>
                  <a:lnTo>
                    <a:pt x="0" y="3486352"/>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a:ln cap="sq">
              <a:noFill/>
              <a:prstDash val="solid"/>
              <a:miter/>
            </a:ln>
          </p:spPr>
        </p:sp>
        <p:grpSp>
          <p:nvGrpSpPr>
            <p:cNvPr id="10" name="Group 10"/>
            <p:cNvGrpSpPr/>
            <p:nvPr/>
          </p:nvGrpSpPr>
          <p:grpSpPr>
            <a:xfrm>
              <a:off x="463458" y="592794"/>
              <a:ext cx="2642209" cy="264220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C4B6"/>
              </a:solidFill>
              <a:ln cap="sq">
                <a:noFill/>
                <a:prstDash val="solid"/>
                <a:miter/>
              </a:ln>
            </p:spPr>
          </p:sp>
          <p:sp>
            <p:nvSpPr>
              <p:cNvPr id="12" name="TextBox 12"/>
              <p:cNvSpPr txBox="1"/>
              <p:nvPr/>
            </p:nvSpPr>
            <p:spPr>
              <a:xfrm>
                <a:off x="76200" y="28575"/>
                <a:ext cx="660400" cy="708025"/>
              </a:xfrm>
              <a:prstGeom prst="rect">
                <a:avLst/>
              </a:prstGeom>
            </p:spPr>
            <p:txBody>
              <a:bodyPr lIns="17900" tIns="17900" rIns="17900" bIns="17900" rtlCol="0" anchor="ctr"/>
              <a:lstStyle/>
              <a:p>
                <a:pPr algn="ctr">
                  <a:lnSpc>
                    <a:spcPts val="2940"/>
                  </a:lnSpc>
                </a:pPr>
                <a:endParaRPr/>
              </a:p>
            </p:txBody>
          </p:sp>
        </p:grpSp>
      </p:grpSp>
      <p:grpSp>
        <p:nvGrpSpPr>
          <p:cNvPr id="13" name="Group 13"/>
          <p:cNvGrpSpPr/>
          <p:nvPr/>
        </p:nvGrpSpPr>
        <p:grpSpPr>
          <a:xfrm>
            <a:off x="-1481179" y="8539329"/>
            <a:ext cx="2962358" cy="3059359"/>
            <a:chOff x="0" y="0"/>
            <a:chExt cx="3949810" cy="4079146"/>
          </a:xfrm>
        </p:grpSpPr>
        <p:grpSp>
          <p:nvGrpSpPr>
            <p:cNvPr id="14" name="Group 14"/>
            <p:cNvGrpSpPr/>
            <p:nvPr/>
          </p:nvGrpSpPr>
          <p:grpSpPr>
            <a:xfrm>
              <a:off x="0" y="0"/>
              <a:ext cx="3643801" cy="364380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16" name="TextBox 16"/>
              <p:cNvSpPr txBox="1"/>
              <p:nvPr/>
            </p:nvSpPr>
            <p:spPr>
              <a:xfrm>
                <a:off x="76200" y="28575"/>
                <a:ext cx="660400" cy="708025"/>
              </a:xfrm>
              <a:prstGeom prst="rect">
                <a:avLst/>
              </a:prstGeom>
            </p:spPr>
            <p:txBody>
              <a:bodyPr lIns="24686" tIns="24686" rIns="24686" bIns="24686" rtlCol="0" anchor="ctr"/>
              <a:lstStyle/>
              <a:p>
                <a:pPr algn="ctr">
                  <a:lnSpc>
                    <a:spcPts val="2940"/>
                  </a:lnSpc>
                </a:pPr>
                <a:endParaRPr/>
              </a:p>
            </p:txBody>
          </p:sp>
        </p:grpSp>
        <p:sp>
          <p:nvSpPr>
            <p:cNvPr id="17" name="Freeform 17"/>
            <p:cNvSpPr/>
            <p:nvPr/>
          </p:nvSpPr>
          <p:spPr>
            <a:xfrm>
              <a:off x="463458" y="592794"/>
              <a:ext cx="3486352" cy="3486352"/>
            </a:xfrm>
            <a:custGeom>
              <a:avLst/>
              <a:gdLst/>
              <a:ahLst/>
              <a:cxnLst/>
              <a:rect l="l" t="t" r="r" b="b"/>
              <a:pathLst>
                <a:path w="3486352" h="3486352">
                  <a:moveTo>
                    <a:pt x="0" y="0"/>
                  </a:moveTo>
                  <a:lnTo>
                    <a:pt x="3486352" y="0"/>
                  </a:lnTo>
                  <a:lnTo>
                    <a:pt x="3486352" y="3486352"/>
                  </a:lnTo>
                  <a:lnTo>
                    <a:pt x="0" y="3486352"/>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a:ln cap="sq">
              <a:noFill/>
              <a:prstDash val="solid"/>
              <a:miter/>
            </a:ln>
          </p:spPr>
        </p:sp>
        <p:grpSp>
          <p:nvGrpSpPr>
            <p:cNvPr id="18" name="Group 18"/>
            <p:cNvGrpSpPr/>
            <p:nvPr/>
          </p:nvGrpSpPr>
          <p:grpSpPr>
            <a:xfrm>
              <a:off x="463458" y="592794"/>
              <a:ext cx="2642209" cy="264220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20" name="TextBox 20"/>
              <p:cNvSpPr txBox="1"/>
              <p:nvPr/>
            </p:nvSpPr>
            <p:spPr>
              <a:xfrm>
                <a:off x="76200" y="28575"/>
                <a:ext cx="660400" cy="708025"/>
              </a:xfrm>
              <a:prstGeom prst="rect">
                <a:avLst/>
              </a:prstGeom>
            </p:spPr>
            <p:txBody>
              <a:bodyPr lIns="17900" tIns="17900" rIns="17900" bIns="17900" rtlCol="0" anchor="ctr"/>
              <a:lstStyle/>
              <a:p>
                <a:pPr algn="ctr">
                  <a:lnSpc>
                    <a:spcPts val="2940"/>
                  </a:lnSpc>
                </a:pPr>
                <a:endParaRPr/>
              </a:p>
            </p:txBody>
          </p:sp>
        </p:grpSp>
      </p:grpSp>
      <p:sp>
        <p:nvSpPr>
          <p:cNvPr id="21" name="Freeform 21"/>
          <p:cNvSpPr/>
          <p:nvPr/>
        </p:nvSpPr>
        <p:spPr>
          <a:xfrm>
            <a:off x="17409769" y="9389702"/>
            <a:ext cx="878231" cy="897298"/>
          </a:xfrm>
          <a:custGeom>
            <a:avLst/>
            <a:gdLst/>
            <a:ahLst/>
            <a:cxnLst/>
            <a:rect l="l" t="t" r="r" b="b"/>
            <a:pathLst>
              <a:path w="878231" h="897298">
                <a:moveTo>
                  <a:pt x="0" y="0"/>
                </a:moveTo>
                <a:lnTo>
                  <a:pt x="878231" y="0"/>
                </a:lnTo>
                <a:lnTo>
                  <a:pt x="878231" y="897298"/>
                </a:lnTo>
                <a:lnTo>
                  <a:pt x="0" y="897298"/>
                </a:lnTo>
                <a:lnTo>
                  <a:pt x="0" y="0"/>
                </a:lnTo>
                <a:close/>
              </a:path>
            </a:pathLst>
          </a:custGeom>
          <a:blipFill>
            <a:blip r:embed="rId7">
              <a:alphaModFix amt="31999"/>
              <a:extLst>
                <a:ext uri="{96DAC541-7B7A-43D3-8B79-37D633B846F1}">
                  <asvg:svgBlip xmlns:asvg="http://schemas.microsoft.com/office/drawing/2016/SVG/main" r:embed="rId8"/>
                </a:ext>
              </a:extLst>
            </a:blip>
            <a:stretch>
              <a:fillRect/>
            </a:stretch>
          </a:blipFill>
        </p:spPr>
      </p:sp>
      <p:sp>
        <p:nvSpPr>
          <p:cNvPr id="22" name="Freeform 22"/>
          <p:cNvSpPr/>
          <p:nvPr/>
        </p:nvSpPr>
        <p:spPr>
          <a:xfrm rot="5400000">
            <a:off x="7526372" y="-2332126"/>
            <a:ext cx="2031683" cy="4114800"/>
          </a:xfrm>
          <a:custGeom>
            <a:avLst/>
            <a:gdLst/>
            <a:ahLst/>
            <a:cxnLst/>
            <a:rect l="l" t="t" r="r" b="b"/>
            <a:pathLst>
              <a:path w="2031683" h="4114800">
                <a:moveTo>
                  <a:pt x="0" y="0"/>
                </a:moveTo>
                <a:lnTo>
                  <a:pt x="2031682" y="0"/>
                </a:lnTo>
                <a:lnTo>
                  <a:pt x="2031682" y="4114800"/>
                </a:lnTo>
                <a:lnTo>
                  <a:pt x="0" y="4114800"/>
                </a:lnTo>
                <a:lnTo>
                  <a:pt x="0" y="0"/>
                </a:lnTo>
                <a:close/>
              </a:path>
            </a:pathLst>
          </a:custGeom>
          <a:blipFill>
            <a:blip r:embed="rId9">
              <a:alphaModFix amt="4000"/>
              <a:extLst>
                <a:ext uri="{96DAC541-7B7A-43D3-8B79-37D633B846F1}">
                  <asvg:svgBlip xmlns:asvg="http://schemas.microsoft.com/office/drawing/2016/SVG/main" r:embed="rId10"/>
                </a:ext>
              </a:extLst>
            </a:blip>
            <a:stretch>
              <a:fillRect/>
            </a:stretch>
          </a:blipFill>
        </p:spPr>
      </p:sp>
      <p:sp>
        <p:nvSpPr>
          <p:cNvPr id="23" name="Freeform 23"/>
          <p:cNvSpPr/>
          <p:nvPr/>
        </p:nvSpPr>
        <p:spPr>
          <a:xfrm rot="5400000" flipH="1">
            <a:off x="675938" y="-743190"/>
            <a:ext cx="983979" cy="2335855"/>
          </a:xfrm>
          <a:custGeom>
            <a:avLst/>
            <a:gdLst/>
            <a:ahLst/>
            <a:cxnLst/>
            <a:rect l="l" t="t" r="r" b="b"/>
            <a:pathLst>
              <a:path w="983979" h="2335855">
                <a:moveTo>
                  <a:pt x="983979" y="0"/>
                </a:moveTo>
                <a:lnTo>
                  <a:pt x="0" y="0"/>
                </a:lnTo>
                <a:lnTo>
                  <a:pt x="0" y="2335855"/>
                </a:lnTo>
                <a:lnTo>
                  <a:pt x="983979" y="2335855"/>
                </a:lnTo>
                <a:lnTo>
                  <a:pt x="983979"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4" name="Freeform 24"/>
          <p:cNvSpPr/>
          <p:nvPr/>
        </p:nvSpPr>
        <p:spPr>
          <a:xfrm rot="5400000" flipV="1">
            <a:off x="16672061" y="8616154"/>
            <a:ext cx="983979" cy="2335855"/>
          </a:xfrm>
          <a:custGeom>
            <a:avLst/>
            <a:gdLst/>
            <a:ahLst/>
            <a:cxnLst/>
            <a:rect l="l" t="t" r="r" b="b"/>
            <a:pathLst>
              <a:path w="983979" h="2335855">
                <a:moveTo>
                  <a:pt x="0" y="2335855"/>
                </a:moveTo>
                <a:lnTo>
                  <a:pt x="983978" y="2335855"/>
                </a:lnTo>
                <a:lnTo>
                  <a:pt x="983978" y="0"/>
                </a:lnTo>
                <a:lnTo>
                  <a:pt x="0" y="0"/>
                </a:lnTo>
                <a:lnTo>
                  <a:pt x="0" y="2335855"/>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5" name="TextBox 25"/>
          <p:cNvSpPr txBox="1"/>
          <p:nvPr/>
        </p:nvSpPr>
        <p:spPr>
          <a:xfrm>
            <a:off x="1979477" y="1019175"/>
            <a:ext cx="7106054" cy="1000125"/>
          </a:xfrm>
          <a:prstGeom prst="rect">
            <a:avLst/>
          </a:prstGeom>
        </p:spPr>
        <p:txBody>
          <a:bodyPr lIns="0" tIns="0" rIns="0" bIns="0" rtlCol="0" anchor="t">
            <a:spAutoFit/>
          </a:bodyPr>
          <a:lstStyle/>
          <a:p>
            <a:pPr algn="l">
              <a:lnSpc>
                <a:spcPts val="7800"/>
              </a:lnSpc>
            </a:pPr>
            <a:r>
              <a:rPr lang="en-US" sz="6500" b="1">
                <a:solidFill>
                  <a:srgbClr val="262626"/>
                </a:solidFill>
                <a:latin typeface="Saira Condensed Bold"/>
                <a:ea typeface="Saira Condensed Bold"/>
                <a:cs typeface="Saira Condensed Bold"/>
                <a:sym typeface="Saira Condensed Bold"/>
              </a:rPr>
              <a:t>API Testing Overview</a:t>
            </a:r>
          </a:p>
        </p:txBody>
      </p:sp>
      <p:sp>
        <p:nvSpPr>
          <p:cNvPr id="26" name="TextBox 26"/>
          <p:cNvSpPr txBox="1"/>
          <p:nvPr/>
        </p:nvSpPr>
        <p:spPr>
          <a:xfrm>
            <a:off x="1393272" y="3453999"/>
            <a:ext cx="5659735" cy="481329"/>
          </a:xfrm>
          <a:prstGeom prst="rect">
            <a:avLst/>
          </a:prstGeom>
        </p:spPr>
        <p:txBody>
          <a:bodyPr lIns="0" tIns="0" rIns="0" bIns="0" rtlCol="0" anchor="t">
            <a:spAutoFit/>
          </a:bodyPr>
          <a:lstStyle/>
          <a:p>
            <a:pPr algn="ctr">
              <a:lnSpc>
                <a:spcPts val="3920"/>
              </a:lnSpc>
              <a:spcBef>
                <a:spcPct val="0"/>
              </a:spcBef>
            </a:pPr>
            <a:r>
              <a:rPr lang="en-US" sz="2800" b="1">
                <a:solidFill>
                  <a:srgbClr val="262626"/>
                </a:solidFill>
                <a:latin typeface="DM Sans Bold"/>
                <a:ea typeface="DM Sans Bold"/>
                <a:cs typeface="DM Sans Bold"/>
                <a:sym typeface="DM Sans Bold"/>
              </a:rPr>
              <a:t>Methods: GET, POST, PUT, DELETE</a:t>
            </a:r>
          </a:p>
        </p:txBody>
      </p:sp>
      <p:sp>
        <p:nvSpPr>
          <p:cNvPr id="27" name="TextBox 27"/>
          <p:cNvSpPr txBox="1"/>
          <p:nvPr/>
        </p:nvSpPr>
        <p:spPr>
          <a:xfrm>
            <a:off x="3908673" y="6406978"/>
            <a:ext cx="10470654" cy="481329"/>
          </a:xfrm>
          <a:prstGeom prst="rect">
            <a:avLst/>
          </a:prstGeom>
        </p:spPr>
        <p:txBody>
          <a:bodyPr lIns="0" tIns="0" rIns="0" bIns="0" rtlCol="0" anchor="t">
            <a:spAutoFit/>
          </a:bodyPr>
          <a:lstStyle/>
          <a:p>
            <a:pPr marL="604526" lvl="1" indent="-302263" algn="l">
              <a:lnSpc>
                <a:spcPts val="3920"/>
              </a:lnSpc>
              <a:spcBef>
                <a:spcPct val="0"/>
              </a:spcBef>
              <a:buFont typeface="Arial"/>
              <a:buChar char="•"/>
            </a:pPr>
            <a:r>
              <a:rPr lang="en-US" sz="2800" b="1">
                <a:solidFill>
                  <a:srgbClr val="262626"/>
                </a:solidFill>
                <a:latin typeface="DM Sans Bold"/>
                <a:ea typeface="DM Sans Bold"/>
                <a:cs typeface="DM Sans Bold"/>
                <a:sym typeface="DM Sans Bold"/>
              </a:rPr>
              <a:t>Included negative test cases (invalid data, error handling)</a:t>
            </a:r>
          </a:p>
        </p:txBody>
      </p:sp>
      <p:sp>
        <p:nvSpPr>
          <p:cNvPr id="28" name="TextBox 28"/>
          <p:cNvSpPr txBox="1"/>
          <p:nvPr/>
        </p:nvSpPr>
        <p:spPr>
          <a:xfrm>
            <a:off x="1167928" y="5296759"/>
            <a:ext cx="9563100" cy="481329"/>
          </a:xfrm>
          <a:prstGeom prst="rect">
            <a:avLst/>
          </a:prstGeom>
        </p:spPr>
        <p:txBody>
          <a:bodyPr lIns="0" tIns="0" rIns="0" bIns="0" rtlCol="0" anchor="t">
            <a:spAutoFit/>
          </a:bodyPr>
          <a:lstStyle/>
          <a:p>
            <a:pPr marL="604526" lvl="1" indent="-302263" algn="ctr">
              <a:lnSpc>
                <a:spcPts val="3920"/>
              </a:lnSpc>
              <a:spcBef>
                <a:spcPct val="0"/>
              </a:spcBef>
              <a:buFont typeface="Arial"/>
              <a:buChar char="•"/>
            </a:pPr>
            <a:r>
              <a:rPr lang="en-US" sz="2800" b="1">
                <a:solidFill>
                  <a:srgbClr val="262626"/>
                </a:solidFill>
                <a:latin typeface="DM Sans Bold"/>
                <a:ea typeface="DM Sans Bold"/>
                <a:cs typeface="DM Sans Bold"/>
                <a:sym typeface="DM Sans Bold"/>
              </a:rPr>
              <a:t>Validated response status codes and data accuracy</a:t>
            </a:r>
          </a:p>
        </p:txBody>
      </p:sp>
      <p:sp>
        <p:nvSpPr>
          <p:cNvPr id="29" name="TextBox 29"/>
          <p:cNvSpPr txBox="1"/>
          <p:nvPr/>
        </p:nvSpPr>
        <p:spPr>
          <a:xfrm>
            <a:off x="7247712" y="4386805"/>
            <a:ext cx="6049764" cy="481329"/>
          </a:xfrm>
          <a:prstGeom prst="rect">
            <a:avLst/>
          </a:prstGeom>
        </p:spPr>
        <p:txBody>
          <a:bodyPr lIns="0" tIns="0" rIns="0" bIns="0" rtlCol="0" anchor="t">
            <a:spAutoFit/>
          </a:bodyPr>
          <a:lstStyle/>
          <a:p>
            <a:pPr marL="604526" lvl="1" indent="-302263" algn="ctr">
              <a:lnSpc>
                <a:spcPts val="3920"/>
              </a:lnSpc>
              <a:spcBef>
                <a:spcPct val="0"/>
              </a:spcBef>
              <a:buFont typeface="Arial"/>
              <a:buChar char="•"/>
            </a:pPr>
            <a:r>
              <a:rPr lang="en-US" sz="2800" b="1">
                <a:solidFill>
                  <a:srgbClr val="262626"/>
                </a:solidFill>
                <a:latin typeface="DM Sans Bold"/>
                <a:ea typeface="DM Sans Bold"/>
                <a:cs typeface="DM Sans Bold"/>
                <a:sym typeface="DM Sans Bold"/>
              </a:rPr>
              <a:t>Used Postman to test REST APIs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6034376" y="3261455"/>
            <a:ext cx="1768107" cy="176810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5" name="TextBox 5"/>
            <p:cNvSpPr txBox="1"/>
            <p:nvPr/>
          </p:nvSpPr>
          <p:spPr>
            <a:xfrm>
              <a:off x="76200" y="28575"/>
              <a:ext cx="660400" cy="708025"/>
            </a:xfrm>
            <a:prstGeom prst="rect">
              <a:avLst/>
            </a:prstGeom>
          </p:spPr>
          <p:txBody>
            <a:bodyPr lIns="28863" tIns="28863" rIns="28863" bIns="28863" rtlCol="0" anchor="ctr"/>
            <a:lstStyle/>
            <a:p>
              <a:pPr algn="ctr">
                <a:lnSpc>
                  <a:spcPts val="2940"/>
                </a:lnSpc>
              </a:pPr>
              <a:endParaRPr/>
            </a:p>
          </p:txBody>
        </p:sp>
      </p:grpSp>
      <p:grpSp>
        <p:nvGrpSpPr>
          <p:cNvPr id="6" name="Group 6"/>
          <p:cNvGrpSpPr/>
          <p:nvPr/>
        </p:nvGrpSpPr>
        <p:grpSpPr>
          <a:xfrm>
            <a:off x="10735541" y="5279716"/>
            <a:ext cx="1768107" cy="176810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8" name="TextBox 8"/>
            <p:cNvSpPr txBox="1"/>
            <p:nvPr/>
          </p:nvSpPr>
          <p:spPr>
            <a:xfrm>
              <a:off x="76200" y="28575"/>
              <a:ext cx="660400" cy="708025"/>
            </a:xfrm>
            <a:prstGeom prst="rect">
              <a:avLst/>
            </a:prstGeom>
          </p:spPr>
          <p:txBody>
            <a:bodyPr lIns="28863" tIns="28863" rIns="28863" bIns="28863" rtlCol="0" anchor="ctr"/>
            <a:lstStyle/>
            <a:p>
              <a:pPr algn="ctr">
                <a:lnSpc>
                  <a:spcPts val="2940"/>
                </a:lnSpc>
              </a:pPr>
              <a:endParaRPr/>
            </a:p>
          </p:txBody>
        </p:sp>
      </p:grpSp>
      <p:sp>
        <p:nvSpPr>
          <p:cNvPr id="9" name="Freeform 9"/>
          <p:cNvSpPr/>
          <p:nvPr/>
        </p:nvSpPr>
        <p:spPr>
          <a:xfrm>
            <a:off x="10978546" y="5522721"/>
            <a:ext cx="1525102" cy="1525102"/>
          </a:xfrm>
          <a:custGeom>
            <a:avLst/>
            <a:gdLst/>
            <a:ahLst/>
            <a:cxnLst/>
            <a:rect l="l" t="t" r="r" b="b"/>
            <a:pathLst>
              <a:path w="1525102" h="1525102">
                <a:moveTo>
                  <a:pt x="0" y="0"/>
                </a:moveTo>
                <a:lnTo>
                  <a:pt x="1525102" y="0"/>
                </a:lnTo>
                <a:lnTo>
                  <a:pt x="1525102" y="1525102"/>
                </a:lnTo>
                <a:lnTo>
                  <a:pt x="0" y="1525102"/>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a:ln cap="sq">
            <a:noFill/>
            <a:prstDash val="solid"/>
            <a:miter/>
          </a:ln>
        </p:spPr>
      </p:sp>
      <p:sp>
        <p:nvSpPr>
          <p:cNvPr id="10" name="Freeform 10"/>
          <p:cNvSpPr/>
          <p:nvPr/>
        </p:nvSpPr>
        <p:spPr>
          <a:xfrm>
            <a:off x="6277381" y="3504460"/>
            <a:ext cx="1524952" cy="1524952"/>
          </a:xfrm>
          <a:custGeom>
            <a:avLst/>
            <a:gdLst/>
            <a:ahLst/>
            <a:cxnLst/>
            <a:rect l="l" t="t" r="r" b="b"/>
            <a:pathLst>
              <a:path w="1524952" h="1524952">
                <a:moveTo>
                  <a:pt x="0" y="0"/>
                </a:moveTo>
                <a:lnTo>
                  <a:pt x="1524952" y="0"/>
                </a:lnTo>
                <a:lnTo>
                  <a:pt x="1524952" y="1524953"/>
                </a:lnTo>
                <a:lnTo>
                  <a:pt x="0" y="1524953"/>
                </a:lnTo>
                <a:lnTo>
                  <a:pt x="0" y="0"/>
                </a:lnTo>
                <a:close/>
              </a:path>
            </a:pathLst>
          </a:custGeom>
          <a:blipFill>
            <a:blip r:embed="rId3">
              <a:alphaModFix amt="50000"/>
              <a:extLst>
                <a:ext uri="{96DAC541-7B7A-43D3-8B79-37D633B846F1}">
                  <asvg:svgBlip xmlns:asvg="http://schemas.microsoft.com/office/drawing/2016/SVG/main" r:embed="rId5"/>
                </a:ext>
              </a:extLst>
            </a:blip>
            <a:stretch>
              <a:fillRect/>
            </a:stretch>
          </a:blipFill>
          <a:ln cap="sq">
            <a:noFill/>
            <a:prstDash val="solid"/>
            <a:miter/>
          </a:ln>
        </p:spPr>
      </p:sp>
      <p:grpSp>
        <p:nvGrpSpPr>
          <p:cNvPr id="11" name="Group 11"/>
          <p:cNvGrpSpPr/>
          <p:nvPr/>
        </p:nvGrpSpPr>
        <p:grpSpPr>
          <a:xfrm>
            <a:off x="7507074" y="4343205"/>
            <a:ext cx="2804471" cy="280447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13" name="TextBox 13"/>
            <p:cNvSpPr txBox="1"/>
            <p:nvPr/>
          </p:nvSpPr>
          <p:spPr>
            <a:xfrm>
              <a:off x="76200" y="28575"/>
              <a:ext cx="660400" cy="708025"/>
            </a:xfrm>
            <a:prstGeom prst="rect">
              <a:avLst/>
            </a:prstGeom>
          </p:spPr>
          <p:txBody>
            <a:bodyPr lIns="28863" tIns="28863" rIns="28863" bIns="28863" rtlCol="0" anchor="ctr"/>
            <a:lstStyle/>
            <a:p>
              <a:pPr algn="ctr">
                <a:lnSpc>
                  <a:spcPts val="2940"/>
                </a:lnSpc>
              </a:pPr>
              <a:endParaRPr/>
            </a:p>
          </p:txBody>
        </p:sp>
      </p:grpSp>
      <p:sp>
        <p:nvSpPr>
          <p:cNvPr id="14" name="Freeform 14"/>
          <p:cNvSpPr/>
          <p:nvPr/>
        </p:nvSpPr>
        <p:spPr>
          <a:xfrm>
            <a:off x="7892515" y="4722460"/>
            <a:ext cx="2483495" cy="2483495"/>
          </a:xfrm>
          <a:custGeom>
            <a:avLst/>
            <a:gdLst/>
            <a:ahLst/>
            <a:cxnLst/>
            <a:rect l="l" t="t" r="r" b="b"/>
            <a:pathLst>
              <a:path w="2483495" h="2483495">
                <a:moveTo>
                  <a:pt x="0" y="0"/>
                </a:moveTo>
                <a:lnTo>
                  <a:pt x="2483495" y="0"/>
                </a:lnTo>
                <a:lnTo>
                  <a:pt x="2483495" y="2483495"/>
                </a:lnTo>
                <a:lnTo>
                  <a:pt x="0" y="2483495"/>
                </a:lnTo>
                <a:lnTo>
                  <a:pt x="0" y="0"/>
                </a:lnTo>
                <a:close/>
              </a:path>
            </a:pathLst>
          </a:custGeom>
          <a:blipFill>
            <a:blip r:embed="rId3">
              <a:alphaModFix amt="50000"/>
              <a:extLst>
                <a:ext uri="{96DAC541-7B7A-43D3-8B79-37D633B846F1}">
                  <asvg:svgBlip xmlns:asvg="http://schemas.microsoft.com/office/drawing/2016/SVG/main" r:embed="rId5"/>
                </a:ext>
              </a:extLst>
            </a:blip>
            <a:stretch>
              <a:fillRect/>
            </a:stretch>
          </a:blipFill>
          <a:ln cap="sq">
            <a:noFill/>
            <a:prstDash val="solid"/>
            <a:miter/>
          </a:ln>
        </p:spPr>
      </p:sp>
      <p:grpSp>
        <p:nvGrpSpPr>
          <p:cNvPr id="15" name="Group 15"/>
          <p:cNvGrpSpPr/>
          <p:nvPr/>
        </p:nvGrpSpPr>
        <p:grpSpPr>
          <a:xfrm>
            <a:off x="7892515" y="4728646"/>
            <a:ext cx="2033590" cy="203359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id="17" name="TextBox 17"/>
            <p:cNvSpPr txBox="1"/>
            <p:nvPr/>
          </p:nvSpPr>
          <p:spPr>
            <a:xfrm>
              <a:off x="76200" y="28575"/>
              <a:ext cx="660400" cy="708025"/>
            </a:xfrm>
            <a:prstGeom prst="rect">
              <a:avLst/>
            </a:prstGeom>
          </p:spPr>
          <p:txBody>
            <a:bodyPr lIns="20929" tIns="20929" rIns="20929" bIns="20929" rtlCol="0" anchor="ctr"/>
            <a:lstStyle/>
            <a:p>
              <a:pPr algn="ctr">
                <a:lnSpc>
                  <a:spcPts val="2940"/>
                </a:lnSpc>
              </a:pPr>
              <a:endParaRPr/>
            </a:p>
          </p:txBody>
        </p:sp>
      </p:grpSp>
      <p:grpSp>
        <p:nvGrpSpPr>
          <p:cNvPr id="18" name="Group 18"/>
          <p:cNvGrpSpPr/>
          <p:nvPr/>
        </p:nvGrpSpPr>
        <p:grpSpPr>
          <a:xfrm>
            <a:off x="6277381" y="3504460"/>
            <a:ext cx="1282097" cy="128209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id="20" name="TextBox 20"/>
            <p:cNvSpPr txBox="1"/>
            <p:nvPr/>
          </p:nvSpPr>
          <p:spPr>
            <a:xfrm>
              <a:off x="76200" y="28575"/>
              <a:ext cx="660400" cy="708025"/>
            </a:xfrm>
            <a:prstGeom prst="rect">
              <a:avLst/>
            </a:prstGeom>
          </p:spPr>
          <p:txBody>
            <a:bodyPr lIns="20929" tIns="20929" rIns="20929" bIns="20929" rtlCol="0" anchor="ctr"/>
            <a:lstStyle/>
            <a:p>
              <a:pPr algn="ctr">
                <a:lnSpc>
                  <a:spcPts val="2940"/>
                </a:lnSpc>
              </a:pPr>
              <a:endParaRPr/>
            </a:p>
          </p:txBody>
        </p:sp>
      </p:grpSp>
      <p:grpSp>
        <p:nvGrpSpPr>
          <p:cNvPr id="21" name="Group 21"/>
          <p:cNvGrpSpPr/>
          <p:nvPr/>
        </p:nvGrpSpPr>
        <p:grpSpPr>
          <a:xfrm>
            <a:off x="10978546" y="5522721"/>
            <a:ext cx="1282097" cy="128209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id="23" name="TextBox 23"/>
            <p:cNvSpPr txBox="1"/>
            <p:nvPr/>
          </p:nvSpPr>
          <p:spPr>
            <a:xfrm>
              <a:off x="76200" y="28575"/>
              <a:ext cx="660400" cy="708025"/>
            </a:xfrm>
            <a:prstGeom prst="rect">
              <a:avLst/>
            </a:prstGeom>
          </p:spPr>
          <p:txBody>
            <a:bodyPr lIns="20929" tIns="20929" rIns="20929" bIns="20929" rtlCol="0" anchor="ctr"/>
            <a:lstStyle/>
            <a:p>
              <a:pPr algn="ctr">
                <a:lnSpc>
                  <a:spcPts val="2940"/>
                </a:lnSpc>
              </a:pPr>
              <a:endParaRPr/>
            </a:p>
          </p:txBody>
        </p:sp>
      </p:grpSp>
      <p:sp>
        <p:nvSpPr>
          <p:cNvPr id="24" name="Freeform 24"/>
          <p:cNvSpPr/>
          <p:nvPr/>
        </p:nvSpPr>
        <p:spPr>
          <a:xfrm>
            <a:off x="17259300" y="9258300"/>
            <a:ext cx="1438808" cy="1438808"/>
          </a:xfrm>
          <a:custGeom>
            <a:avLst/>
            <a:gdLst/>
            <a:ahLst/>
            <a:cxnLst/>
            <a:rect l="l" t="t" r="r" b="b"/>
            <a:pathLst>
              <a:path w="1438808" h="1438808">
                <a:moveTo>
                  <a:pt x="0" y="0"/>
                </a:moveTo>
                <a:lnTo>
                  <a:pt x="1438808" y="0"/>
                </a:lnTo>
                <a:lnTo>
                  <a:pt x="1438808" y="1438808"/>
                </a:lnTo>
                <a:lnTo>
                  <a:pt x="0" y="1438808"/>
                </a:lnTo>
                <a:lnTo>
                  <a:pt x="0" y="0"/>
                </a:lnTo>
                <a:close/>
              </a:path>
            </a:pathLst>
          </a:custGeom>
          <a:blipFill>
            <a:blip r:embed="rId6">
              <a:alphaModFix amt="10999"/>
              <a:extLst>
                <a:ext uri="{96DAC541-7B7A-43D3-8B79-37D633B846F1}">
                  <asvg:svgBlip xmlns:asvg="http://schemas.microsoft.com/office/drawing/2016/SVG/main" r:embed="rId7"/>
                </a:ext>
              </a:extLst>
            </a:blip>
            <a:stretch>
              <a:fillRect/>
            </a:stretch>
          </a:blipFill>
        </p:spPr>
      </p:sp>
      <p:sp>
        <p:nvSpPr>
          <p:cNvPr id="25" name="Freeform 25"/>
          <p:cNvSpPr/>
          <p:nvPr/>
        </p:nvSpPr>
        <p:spPr>
          <a:xfrm>
            <a:off x="8246144" y="9418208"/>
            <a:ext cx="2001361" cy="1080735"/>
          </a:xfrm>
          <a:custGeom>
            <a:avLst/>
            <a:gdLst/>
            <a:ahLst/>
            <a:cxnLst/>
            <a:rect l="l" t="t" r="r" b="b"/>
            <a:pathLst>
              <a:path w="2001361" h="1080735">
                <a:moveTo>
                  <a:pt x="0" y="0"/>
                </a:moveTo>
                <a:lnTo>
                  <a:pt x="2001360" y="0"/>
                </a:lnTo>
                <a:lnTo>
                  <a:pt x="2001360" y="1080735"/>
                </a:lnTo>
                <a:lnTo>
                  <a:pt x="0" y="1080735"/>
                </a:lnTo>
                <a:lnTo>
                  <a:pt x="0" y="0"/>
                </a:lnTo>
                <a:close/>
              </a:path>
            </a:pathLst>
          </a:custGeom>
          <a:blipFill>
            <a:blip r:embed="rId8">
              <a:alphaModFix amt="16000"/>
              <a:extLst>
                <a:ext uri="{96DAC541-7B7A-43D3-8B79-37D633B846F1}">
                  <asvg:svgBlip xmlns:asvg="http://schemas.microsoft.com/office/drawing/2016/SVG/main" r:embed="rId9"/>
                </a:ext>
              </a:extLst>
            </a:blip>
            <a:stretch>
              <a:fillRect/>
            </a:stretch>
          </a:blipFill>
        </p:spPr>
      </p:sp>
      <p:sp>
        <p:nvSpPr>
          <p:cNvPr id="26" name="Freeform 26"/>
          <p:cNvSpPr/>
          <p:nvPr/>
        </p:nvSpPr>
        <p:spPr>
          <a:xfrm>
            <a:off x="17055184" y="0"/>
            <a:ext cx="1232816" cy="1232816"/>
          </a:xfrm>
          <a:custGeom>
            <a:avLst/>
            <a:gdLst/>
            <a:ahLst/>
            <a:cxnLst/>
            <a:rect l="l" t="t" r="r" b="b"/>
            <a:pathLst>
              <a:path w="1232816" h="1232816">
                <a:moveTo>
                  <a:pt x="0" y="0"/>
                </a:moveTo>
                <a:lnTo>
                  <a:pt x="1232816" y="0"/>
                </a:lnTo>
                <a:lnTo>
                  <a:pt x="1232816" y="1232816"/>
                </a:lnTo>
                <a:lnTo>
                  <a:pt x="0" y="1232816"/>
                </a:lnTo>
                <a:lnTo>
                  <a:pt x="0" y="0"/>
                </a:lnTo>
                <a:close/>
              </a:path>
            </a:pathLst>
          </a:custGeom>
          <a:blipFill>
            <a:blip r:embed="rId10">
              <a:alphaModFix amt="60000"/>
              <a:extLst>
                <a:ext uri="{96DAC541-7B7A-43D3-8B79-37D633B846F1}">
                  <asvg:svgBlip xmlns:asvg="http://schemas.microsoft.com/office/drawing/2016/SVG/main" r:embed="rId11"/>
                </a:ext>
              </a:extLst>
            </a:blip>
            <a:stretch>
              <a:fillRect/>
            </a:stretch>
          </a:blipFill>
        </p:spPr>
      </p:sp>
      <p:sp>
        <p:nvSpPr>
          <p:cNvPr id="27" name="Freeform 27"/>
          <p:cNvSpPr/>
          <p:nvPr/>
        </p:nvSpPr>
        <p:spPr>
          <a:xfrm rot="5400000" flipH="1" flipV="1">
            <a:off x="160306" y="9199602"/>
            <a:ext cx="929076" cy="1366288"/>
          </a:xfrm>
          <a:custGeom>
            <a:avLst/>
            <a:gdLst/>
            <a:ahLst/>
            <a:cxnLst/>
            <a:rect l="l" t="t" r="r" b="b"/>
            <a:pathLst>
              <a:path w="929076" h="1366288">
                <a:moveTo>
                  <a:pt x="929076" y="1366288"/>
                </a:moveTo>
                <a:lnTo>
                  <a:pt x="0" y="1366288"/>
                </a:lnTo>
                <a:lnTo>
                  <a:pt x="0" y="0"/>
                </a:lnTo>
                <a:lnTo>
                  <a:pt x="929076" y="0"/>
                </a:lnTo>
                <a:lnTo>
                  <a:pt x="929076" y="1366288"/>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8213296" y="5258231"/>
            <a:ext cx="1392027" cy="974419"/>
          </a:xfrm>
          <a:custGeom>
            <a:avLst/>
            <a:gdLst/>
            <a:ahLst/>
            <a:cxnLst/>
            <a:rect l="l" t="t" r="r" b="b"/>
            <a:pathLst>
              <a:path w="1392027" h="974419">
                <a:moveTo>
                  <a:pt x="0" y="0"/>
                </a:moveTo>
                <a:lnTo>
                  <a:pt x="1392027" y="0"/>
                </a:lnTo>
                <a:lnTo>
                  <a:pt x="1392027" y="974419"/>
                </a:lnTo>
                <a:lnTo>
                  <a:pt x="0" y="97441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29" name="Group 29"/>
          <p:cNvGrpSpPr/>
          <p:nvPr/>
        </p:nvGrpSpPr>
        <p:grpSpPr>
          <a:xfrm>
            <a:off x="-1481179" y="-1266855"/>
            <a:ext cx="2854416" cy="2951418"/>
            <a:chOff x="0" y="0"/>
            <a:chExt cx="3805888" cy="3935223"/>
          </a:xfrm>
        </p:grpSpPr>
        <p:grpSp>
          <p:nvGrpSpPr>
            <p:cNvPr id="30" name="Group 30"/>
            <p:cNvGrpSpPr/>
            <p:nvPr/>
          </p:nvGrpSpPr>
          <p:grpSpPr>
            <a:xfrm>
              <a:off x="0" y="0"/>
              <a:ext cx="3643801" cy="3643801"/>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C4B6"/>
              </a:solidFill>
              <a:ln cap="sq">
                <a:noFill/>
                <a:prstDash val="solid"/>
                <a:miter/>
              </a:ln>
            </p:spPr>
          </p:sp>
          <p:sp>
            <p:nvSpPr>
              <p:cNvPr id="32" name="TextBox 32"/>
              <p:cNvSpPr txBox="1"/>
              <p:nvPr/>
            </p:nvSpPr>
            <p:spPr>
              <a:xfrm>
                <a:off x="76200" y="28575"/>
                <a:ext cx="660400" cy="708025"/>
              </a:xfrm>
              <a:prstGeom prst="rect">
                <a:avLst/>
              </a:prstGeom>
            </p:spPr>
            <p:txBody>
              <a:bodyPr lIns="24686" tIns="24686" rIns="24686" bIns="24686" rtlCol="0" anchor="ctr"/>
              <a:lstStyle/>
              <a:p>
                <a:pPr algn="ctr">
                  <a:lnSpc>
                    <a:spcPts val="2940"/>
                  </a:lnSpc>
                </a:pPr>
                <a:endParaRPr/>
              </a:p>
            </p:txBody>
          </p:sp>
        </p:grpSp>
        <p:sp>
          <p:nvSpPr>
            <p:cNvPr id="33" name="Freeform 33"/>
            <p:cNvSpPr/>
            <p:nvPr/>
          </p:nvSpPr>
          <p:spPr>
            <a:xfrm>
              <a:off x="463458" y="592794"/>
              <a:ext cx="3342430" cy="3342430"/>
            </a:xfrm>
            <a:custGeom>
              <a:avLst/>
              <a:gdLst/>
              <a:ahLst/>
              <a:cxnLst/>
              <a:rect l="l" t="t" r="r" b="b"/>
              <a:pathLst>
                <a:path w="3342430" h="3342430">
                  <a:moveTo>
                    <a:pt x="0" y="0"/>
                  </a:moveTo>
                  <a:lnTo>
                    <a:pt x="3342430" y="0"/>
                  </a:lnTo>
                  <a:lnTo>
                    <a:pt x="3342430" y="3342429"/>
                  </a:lnTo>
                  <a:lnTo>
                    <a:pt x="0" y="3342429"/>
                  </a:lnTo>
                  <a:lnTo>
                    <a:pt x="0" y="0"/>
                  </a:lnTo>
                  <a:close/>
                </a:path>
              </a:pathLst>
            </a:custGeom>
            <a:blipFill>
              <a:blip r:embed="rId3">
                <a:alphaModFix amt="50000"/>
                <a:extLst>
                  <a:ext uri="{96DAC541-7B7A-43D3-8B79-37D633B846F1}">
                    <asvg:svgBlip xmlns:asvg="http://schemas.microsoft.com/office/drawing/2016/SVG/main" r:embed="rId16"/>
                  </a:ext>
                </a:extLst>
              </a:blip>
              <a:stretch>
                <a:fillRect/>
              </a:stretch>
            </a:blipFill>
            <a:ln cap="sq">
              <a:noFill/>
              <a:prstDash val="solid"/>
              <a:miter/>
            </a:ln>
          </p:spPr>
        </p:sp>
        <p:grpSp>
          <p:nvGrpSpPr>
            <p:cNvPr id="34" name="Group 34"/>
            <p:cNvGrpSpPr/>
            <p:nvPr/>
          </p:nvGrpSpPr>
          <p:grpSpPr>
            <a:xfrm>
              <a:off x="463458" y="592794"/>
              <a:ext cx="2642209" cy="2642209"/>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C4B6"/>
              </a:solidFill>
              <a:ln cap="sq">
                <a:noFill/>
                <a:prstDash val="solid"/>
                <a:miter/>
              </a:ln>
            </p:spPr>
          </p:sp>
          <p:sp>
            <p:nvSpPr>
              <p:cNvPr id="36" name="TextBox 36"/>
              <p:cNvSpPr txBox="1"/>
              <p:nvPr/>
            </p:nvSpPr>
            <p:spPr>
              <a:xfrm>
                <a:off x="76200" y="28575"/>
                <a:ext cx="660400" cy="708025"/>
              </a:xfrm>
              <a:prstGeom prst="rect">
                <a:avLst/>
              </a:prstGeom>
            </p:spPr>
            <p:txBody>
              <a:bodyPr lIns="17900" tIns="17900" rIns="17900" bIns="17900" rtlCol="0" anchor="ctr"/>
              <a:lstStyle/>
              <a:p>
                <a:pPr algn="ctr">
                  <a:lnSpc>
                    <a:spcPts val="2940"/>
                  </a:lnSpc>
                </a:pPr>
                <a:endParaRPr/>
              </a:p>
            </p:txBody>
          </p:sp>
        </p:grpSp>
      </p:grpSp>
      <p:sp>
        <p:nvSpPr>
          <p:cNvPr id="37" name="TextBox 37"/>
          <p:cNvSpPr txBox="1"/>
          <p:nvPr/>
        </p:nvSpPr>
        <p:spPr>
          <a:xfrm>
            <a:off x="2193315" y="1200150"/>
            <a:ext cx="13901369" cy="1120767"/>
          </a:xfrm>
          <a:prstGeom prst="rect">
            <a:avLst/>
          </a:prstGeom>
        </p:spPr>
        <p:txBody>
          <a:bodyPr lIns="0" tIns="0" rIns="0" bIns="0" rtlCol="0" anchor="t">
            <a:spAutoFit/>
          </a:bodyPr>
          <a:lstStyle/>
          <a:p>
            <a:pPr algn="ctr">
              <a:lnSpc>
                <a:spcPts val="8499"/>
              </a:lnSpc>
            </a:pPr>
            <a:r>
              <a:rPr lang="en-US" sz="8499" b="1">
                <a:solidFill>
                  <a:srgbClr val="262626"/>
                </a:solidFill>
                <a:latin typeface="Saira Condensed Bold"/>
                <a:ea typeface="Saira Condensed Bold"/>
                <a:cs typeface="Saira Condensed Bold"/>
                <a:sym typeface="Saira Condensed Bold"/>
              </a:rPr>
              <a:t>Test Coverage Results</a:t>
            </a:r>
          </a:p>
        </p:txBody>
      </p:sp>
      <p:sp>
        <p:nvSpPr>
          <p:cNvPr id="38" name="TextBox 38"/>
          <p:cNvSpPr txBox="1"/>
          <p:nvPr/>
        </p:nvSpPr>
        <p:spPr>
          <a:xfrm>
            <a:off x="8246144" y="2931066"/>
            <a:ext cx="4320487" cy="1095520"/>
          </a:xfrm>
          <a:prstGeom prst="rect">
            <a:avLst/>
          </a:prstGeom>
        </p:spPr>
        <p:txBody>
          <a:bodyPr lIns="0" tIns="0" rIns="0" bIns="0" rtlCol="0" anchor="t">
            <a:spAutoFit/>
          </a:bodyPr>
          <a:lstStyle/>
          <a:p>
            <a:pPr marL="646881" lvl="1" indent="-323440" algn="l">
              <a:lnSpc>
                <a:spcPts val="4494"/>
              </a:lnSpc>
              <a:buFont typeface="Arial"/>
              <a:buChar char="•"/>
            </a:pPr>
            <a:r>
              <a:rPr lang="en-US" sz="2996" b="1">
                <a:solidFill>
                  <a:srgbClr val="262626"/>
                </a:solidFill>
                <a:latin typeface="Saira Condensed Bold"/>
                <a:ea typeface="Saira Condensed Bold"/>
                <a:cs typeface="Saira Condensed Bold"/>
                <a:sym typeface="Saira Condensed Bold"/>
              </a:rPr>
              <a:t> Full manual test case coverage achieved</a:t>
            </a:r>
          </a:p>
        </p:txBody>
      </p:sp>
      <p:sp>
        <p:nvSpPr>
          <p:cNvPr id="39" name="TextBox 39"/>
          <p:cNvSpPr txBox="1"/>
          <p:nvPr/>
        </p:nvSpPr>
        <p:spPr>
          <a:xfrm>
            <a:off x="13564883" y="5172506"/>
            <a:ext cx="4413821" cy="1095520"/>
          </a:xfrm>
          <a:prstGeom prst="rect">
            <a:avLst/>
          </a:prstGeom>
        </p:spPr>
        <p:txBody>
          <a:bodyPr lIns="0" tIns="0" rIns="0" bIns="0" rtlCol="0" anchor="t">
            <a:spAutoFit/>
          </a:bodyPr>
          <a:lstStyle/>
          <a:p>
            <a:pPr algn="l">
              <a:lnSpc>
                <a:spcPts val="4494"/>
              </a:lnSpc>
            </a:pPr>
            <a:r>
              <a:rPr lang="en-US" sz="2996" b="1">
                <a:solidFill>
                  <a:srgbClr val="262626"/>
                </a:solidFill>
                <a:latin typeface="Saira Condensed Bold"/>
                <a:ea typeface="Saira Condensed Bold"/>
                <a:cs typeface="Saira Condensed Bold"/>
                <a:sym typeface="Saira Condensed Bold"/>
              </a:rPr>
              <a:t>95% test scenarios automated successfully</a:t>
            </a:r>
          </a:p>
        </p:txBody>
      </p:sp>
      <p:sp>
        <p:nvSpPr>
          <p:cNvPr id="40" name="TextBox 40"/>
          <p:cNvSpPr txBox="1"/>
          <p:nvPr/>
        </p:nvSpPr>
        <p:spPr>
          <a:xfrm>
            <a:off x="6881122" y="8200722"/>
            <a:ext cx="3918053" cy="1657495"/>
          </a:xfrm>
          <a:prstGeom prst="rect">
            <a:avLst/>
          </a:prstGeom>
        </p:spPr>
        <p:txBody>
          <a:bodyPr lIns="0" tIns="0" rIns="0" bIns="0" rtlCol="0" anchor="t">
            <a:spAutoFit/>
          </a:bodyPr>
          <a:lstStyle/>
          <a:p>
            <a:pPr marL="646881" lvl="1" indent="-323440" algn="l">
              <a:lnSpc>
                <a:spcPts val="4494"/>
              </a:lnSpc>
              <a:buFont typeface="Arial"/>
              <a:buChar char="•"/>
            </a:pPr>
            <a:r>
              <a:rPr lang="en-US" sz="2996" b="1">
                <a:solidFill>
                  <a:srgbClr val="262626"/>
                </a:solidFill>
                <a:latin typeface="Saira Condensed Bold"/>
                <a:ea typeface="Saira Condensed Bold"/>
                <a:cs typeface="Saira Condensed Bold"/>
                <a:sym typeface="Saira Condensed Bold"/>
              </a:rPr>
              <a:t>Regression testing performed after each fix</a:t>
            </a:r>
          </a:p>
        </p:txBody>
      </p:sp>
      <p:sp>
        <p:nvSpPr>
          <p:cNvPr id="41" name="TextBox 41"/>
          <p:cNvSpPr txBox="1"/>
          <p:nvPr/>
        </p:nvSpPr>
        <p:spPr>
          <a:xfrm>
            <a:off x="6918429" y="3601993"/>
            <a:ext cx="3918053" cy="1804181"/>
          </a:xfrm>
          <a:prstGeom prst="rect">
            <a:avLst/>
          </a:prstGeom>
        </p:spPr>
        <p:txBody>
          <a:bodyPr lIns="0" tIns="0" rIns="0" bIns="0" rtlCol="0" anchor="t">
            <a:spAutoFit/>
          </a:bodyPr>
          <a:lstStyle/>
          <a:p>
            <a:pPr algn="l">
              <a:lnSpc>
                <a:spcPts val="7344"/>
              </a:lnSpc>
            </a:pPr>
            <a:r>
              <a:rPr lang="en-US" sz="4896" b="1">
                <a:solidFill>
                  <a:srgbClr val="262626"/>
                </a:solidFill>
                <a:latin typeface="Saira Condensed Bold"/>
                <a:ea typeface="Saira Condensed Bold"/>
                <a:cs typeface="Saira Condensed Bold"/>
                <a:sym typeface="Saira Condensed Bold"/>
              </a:rPr>
              <a:t>1</a:t>
            </a:r>
          </a:p>
          <a:p>
            <a:pPr algn="l">
              <a:lnSpc>
                <a:spcPts val="7344"/>
              </a:lnSpc>
            </a:pPr>
            <a:endParaRPr lang="en-US" sz="4896" b="1">
              <a:solidFill>
                <a:srgbClr val="262626"/>
              </a:solidFill>
              <a:latin typeface="Saira Condensed Bold"/>
              <a:ea typeface="Saira Condensed Bold"/>
              <a:cs typeface="Saira Condensed Bold"/>
              <a:sym typeface="Saira Condensed Bold"/>
            </a:endParaRPr>
          </a:p>
        </p:txBody>
      </p:sp>
      <p:sp>
        <p:nvSpPr>
          <p:cNvPr id="42" name="TextBox 42"/>
          <p:cNvSpPr txBox="1"/>
          <p:nvPr/>
        </p:nvSpPr>
        <p:spPr>
          <a:xfrm>
            <a:off x="11619595" y="5620254"/>
            <a:ext cx="3918053" cy="1804181"/>
          </a:xfrm>
          <a:prstGeom prst="rect">
            <a:avLst/>
          </a:prstGeom>
        </p:spPr>
        <p:txBody>
          <a:bodyPr lIns="0" tIns="0" rIns="0" bIns="0" rtlCol="0" anchor="t">
            <a:spAutoFit/>
          </a:bodyPr>
          <a:lstStyle/>
          <a:p>
            <a:pPr algn="l">
              <a:lnSpc>
                <a:spcPts val="7344"/>
              </a:lnSpc>
            </a:pPr>
            <a:r>
              <a:rPr lang="en-US" sz="4896" b="1">
                <a:solidFill>
                  <a:srgbClr val="262626"/>
                </a:solidFill>
                <a:latin typeface="Saira Condensed Bold"/>
                <a:ea typeface="Saira Condensed Bold"/>
                <a:cs typeface="Saira Condensed Bold"/>
                <a:sym typeface="Saira Condensed Bold"/>
              </a:rPr>
              <a:t>3</a:t>
            </a:r>
          </a:p>
          <a:p>
            <a:pPr algn="l">
              <a:lnSpc>
                <a:spcPts val="7344"/>
              </a:lnSpc>
            </a:pPr>
            <a:endParaRPr lang="en-US" sz="4896" b="1">
              <a:solidFill>
                <a:srgbClr val="262626"/>
              </a:solidFill>
              <a:latin typeface="Saira Condensed Bold"/>
              <a:ea typeface="Saira Condensed Bold"/>
              <a:cs typeface="Saira Condensed Bold"/>
              <a:sym typeface="Saira Condensed Bold"/>
            </a:endParaRPr>
          </a:p>
        </p:txBody>
      </p:sp>
      <p:grpSp>
        <p:nvGrpSpPr>
          <p:cNvPr id="43" name="Group 43"/>
          <p:cNvGrpSpPr/>
          <p:nvPr/>
        </p:nvGrpSpPr>
        <p:grpSpPr>
          <a:xfrm>
            <a:off x="5123999" y="6375495"/>
            <a:ext cx="4802106" cy="1768107"/>
            <a:chOff x="0" y="0"/>
            <a:chExt cx="6402809" cy="2357476"/>
          </a:xfrm>
        </p:grpSpPr>
        <p:grpSp>
          <p:nvGrpSpPr>
            <p:cNvPr id="44" name="Group 44"/>
            <p:cNvGrpSpPr/>
            <p:nvPr/>
          </p:nvGrpSpPr>
          <p:grpSpPr>
            <a:xfrm>
              <a:off x="0" y="0"/>
              <a:ext cx="2357476" cy="2357476"/>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366"/>
              </a:solidFill>
              <a:ln cap="sq">
                <a:noFill/>
                <a:prstDash val="solid"/>
                <a:miter/>
              </a:ln>
            </p:spPr>
          </p:sp>
          <p:sp>
            <p:nvSpPr>
              <p:cNvPr id="46" name="TextBox 46"/>
              <p:cNvSpPr txBox="1"/>
              <p:nvPr/>
            </p:nvSpPr>
            <p:spPr>
              <a:xfrm>
                <a:off x="76200" y="28575"/>
                <a:ext cx="660400" cy="708025"/>
              </a:xfrm>
              <a:prstGeom prst="rect">
                <a:avLst/>
              </a:prstGeom>
            </p:spPr>
            <p:txBody>
              <a:bodyPr lIns="28863" tIns="28863" rIns="28863" bIns="28863" rtlCol="0" anchor="ctr"/>
              <a:lstStyle/>
              <a:p>
                <a:pPr algn="ctr">
                  <a:lnSpc>
                    <a:spcPts val="2940"/>
                  </a:lnSpc>
                </a:pPr>
                <a:endParaRPr/>
              </a:p>
            </p:txBody>
          </p:sp>
        </p:grpSp>
        <p:sp>
          <p:nvSpPr>
            <p:cNvPr id="47" name="Freeform 47"/>
            <p:cNvSpPr/>
            <p:nvPr/>
          </p:nvSpPr>
          <p:spPr>
            <a:xfrm>
              <a:off x="324006" y="324006"/>
              <a:ext cx="2033469" cy="2033469"/>
            </a:xfrm>
            <a:custGeom>
              <a:avLst/>
              <a:gdLst/>
              <a:ahLst/>
              <a:cxnLst/>
              <a:rect l="l" t="t" r="r" b="b"/>
              <a:pathLst>
                <a:path w="2033469" h="2033469">
                  <a:moveTo>
                    <a:pt x="0" y="0"/>
                  </a:moveTo>
                  <a:lnTo>
                    <a:pt x="2033470" y="0"/>
                  </a:lnTo>
                  <a:lnTo>
                    <a:pt x="2033470" y="2033470"/>
                  </a:lnTo>
                  <a:lnTo>
                    <a:pt x="0" y="2033470"/>
                  </a:lnTo>
                  <a:lnTo>
                    <a:pt x="0" y="0"/>
                  </a:lnTo>
                  <a:close/>
                </a:path>
              </a:pathLst>
            </a:custGeom>
            <a:blipFill>
              <a:blip r:embed="rId3">
                <a:alphaModFix amt="50000"/>
                <a:extLst>
                  <a:ext uri="{96DAC541-7B7A-43D3-8B79-37D633B846F1}">
                    <asvg:svgBlip xmlns:asvg="http://schemas.microsoft.com/office/drawing/2016/SVG/main" r:embed="rId17"/>
                  </a:ext>
                </a:extLst>
              </a:blip>
              <a:stretch>
                <a:fillRect/>
              </a:stretch>
            </a:blipFill>
            <a:ln cap="sq">
              <a:noFill/>
              <a:prstDash val="solid"/>
              <a:miter/>
            </a:ln>
          </p:spPr>
        </p:sp>
        <p:grpSp>
          <p:nvGrpSpPr>
            <p:cNvPr id="48" name="Group 48"/>
            <p:cNvGrpSpPr/>
            <p:nvPr/>
          </p:nvGrpSpPr>
          <p:grpSpPr>
            <a:xfrm>
              <a:off x="324006" y="324006"/>
              <a:ext cx="1709463" cy="1709463"/>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id="50" name="TextBox 50"/>
              <p:cNvSpPr txBox="1"/>
              <p:nvPr/>
            </p:nvSpPr>
            <p:spPr>
              <a:xfrm>
                <a:off x="76200" y="28575"/>
                <a:ext cx="660400" cy="708025"/>
              </a:xfrm>
              <a:prstGeom prst="rect">
                <a:avLst/>
              </a:prstGeom>
            </p:spPr>
            <p:txBody>
              <a:bodyPr lIns="20929" tIns="20929" rIns="20929" bIns="20929" rtlCol="0" anchor="ctr"/>
              <a:lstStyle/>
              <a:p>
                <a:pPr algn="ctr">
                  <a:lnSpc>
                    <a:spcPts val="2940"/>
                  </a:lnSpc>
                </a:pPr>
                <a:endParaRPr/>
              </a:p>
            </p:txBody>
          </p:sp>
        </p:grpSp>
        <p:sp>
          <p:nvSpPr>
            <p:cNvPr id="51" name="TextBox 51"/>
            <p:cNvSpPr txBox="1"/>
            <p:nvPr/>
          </p:nvSpPr>
          <p:spPr>
            <a:xfrm>
              <a:off x="1178738" y="462433"/>
              <a:ext cx="5224071" cy="1126050"/>
            </a:xfrm>
            <a:prstGeom prst="rect">
              <a:avLst/>
            </a:prstGeom>
          </p:spPr>
          <p:txBody>
            <a:bodyPr lIns="0" tIns="0" rIns="0" bIns="0" rtlCol="0" anchor="t">
              <a:spAutoFit/>
            </a:bodyPr>
            <a:lstStyle/>
            <a:p>
              <a:pPr algn="l">
                <a:lnSpc>
                  <a:spcPts val="7344"/>
                </a:lnSpc>
              </a:pPr>
              <a:r>
                <a:rPr lang="en-US" sz="4896" b="1">
                  <a:solidFill>
                    <a:srgbClr val="262626"/>
                  </a:solidFill>
                  <a:latin typeface="Saira Condensed Bold"/>
                  <a:ea typeface="Saira Condensed Bold"/>
                  <a:cs typeface="Saira Condensed Bold"/>
                  <a:sym typeface="Saira Condensed Bold"/>
                </a:rPr>
                <a:t>2</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426</Words>
  <Application>Microsoft Office PowerPoint</Application>
  <PresentationFormat>Custom</PresentationFormat>
  <Paragraphs>78</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Saira Condensed Bold</vt:lpstr>
      <vt:lpstr>Calibri</vt:lpstr>
      <vt:lpstr>DM Sans Bold</vt:lpstr>
      <vt:lpstr>DM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Geometric Logistics Product Presentation</dc:title>
  <cp:lastModifiedBy>Mohamed Mondy</cp:lastModifiedBy>
  <cp:revision>2</cp:revision>
  <dcterms:created xsi:type="dcterms:W3CDTF">2006-08-16T00:00:00Z</dcterms:created>
  <dcterms:modified xsi:type="dcterms:W3CDTF">2025-05-12T14:00:04Z</dcterms:modified>
  <dc:identifier>DAGnJBJTq3M</dc:identifier>
</cp:coreProperties>
</file>